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72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1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49.xml" ContentType="application/vnd.openxmlformats-officedocument.presentationml.slide+xml"/>
  <Override PartName="/ppt/slides/slide121.xml" ContentType="application/vnd.openxmlformats-officedocument.presentationml.slide+xml"/>
  <Override PartName="/ppt/slides/slide70.xml" ContentType="application/vnd.openxmlformats-officedocument.presentationml.slide+xml"/>
  <Override PartName="/ppt/slides/slide112.xml" ContentType="application/vnd.openxmlformats-officedocument.presentationml.slide+xml"/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54.xml" ContentType="application/vnd.openxmlformats-officedocument.presentationml.slide+xml"/>
  <Override PartName="/ppt/slides/slide77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90.xml" ContentType="application/vnd.openxmlformats-officedocument.presentationml.slide+xml"/>
  <Override PartName="/ppt/slides/slide97.xml" ContentType="application/vnd.openxmlformats-officedocument.presentationml.slide+xml"/>
  <Override PartName="/ppt/slides/slide56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140.xml" ContentType="application/vnd.openxmlformats-officedocument.presentationml.slide+xml"/>
  <Override PartName="/ppt/slides/slide53.xml" ContentType="application/vnd.openxmlformats-officedocument.presentationml.slide+xml"/>
  <Override PartName="/ppt/slides/slide157.xml" ContentType="application/vnd.openxmlformats-officedocument.presentationml.slide+xml"/>
  <Override PartName="/ppt/slides/slide44.xml" ContentType="application/vnd.openxmlformats-officedocument.presentationml.slide+xml"/>
  <Override PartName="/ppt/slides/slide72.xml" ContentType="application/vnd.openxmlformats-officedocument.presentationml.slide+xml"/>
  <Override PartName="/ppt/slides/slide39.xml" ContentType="application/vnd.openxmlformats-officedocument.presentationml.slide+xml"/>
  <Override PartName="/ppt/slides/slide105.xml" ContentType="application/vnd.openxmlformats-officedocument.presentationml.slide+xml"/>
  <Override PartName="/ppt/slides/slide9.xml" ContentType="application/vnd.openxmlformats-officedocument.presentationml.slide+xml"/>
  <Override PartName="/ppt/slides/slide102.xml" ContentType="application/vnd.openxmlformats-officedocument.presentationml.slide+xml"/>
  <Override PartName="/ppt/slides/slide74.xml" ContentType="application/vnd.openxmlformats-officedocument.presentationml.slide+xml"/>
  <Override PartName="/ppt/slides/slide135.xml" ContentType="application/vnd.openxmlformats-officedocument.presentationml.slide+xml"/>
  <Override PartName="/ppt/slides/slide8.xml" ContentType="application/vnd.openxmlformats-officedocument.presentationml.slide+xml"/>
  <Override PartName="/ppt/slides/slide141.xml" ContentType="application/vnd.openxmlformats-officedocument.presentationml.slide+xml"/>
  <Override PartName="/ppt/slides/slide73.xml" ContentType="application/vnd.openxmlformats-officedocument.presentationml.slide+xml"/>
  <Override PartName="/ppt/slides/slide146.xml" ContentType="application/vnd.openxmlformats-officedocument.presentationml.slide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52.xml" ContentType="application/vnd.openxmlformats-officedocument.presentationml.slide+xml"/>
  <Override PartName="/ppt/slides/slide134.xml" ContentType="application/vnd.openxmlformats-officedocument.presentationml.slide+xml"/>
  <Override PartName="/ppt/slides/slide124.xml" ContentType="application/vnd.openxmlformats-officedocument.presentationml.slide+xml"/>
  <Override PartName="/ppt/slides/slide22.xml" ContentType="application/vnd.openxmlformats-officedocument.presentationml.slide+xml"/>
  <Override PartName="/ppt/slides/slide118.xml" ContentType="application/vnd.openxmlformats-officedocument.presentationml.slide+xml"/>
  <Override PartName="/ppt/slides/slide62.xml" ContentType="application/vnd.openxmlformats-officedocument.presentationml.slide+xml"/>
  <Override PartName="/ppt/slides/slide91.xml" ContentType="application/vnd.openxmlformats-officedocument.presentationml.slide+xml"/>
  <Override PartName="/ppt/slides/slide95.xml" ContentType="application/vnd.openxmlformats-officedocument.presentationml.slide+xml"/>
  <Override PartName="/ppt/slides/slide65.xml" ContentType="application/vnd.openxmlformats-officedocument.presentationml.slide+xml"/>
  <Override PartName="/ppt/slides/slide69.xml" ContentType="application/vnd.openxmlformats-officedocument.presentationml.slide+xml"/>
  <Override PartName="/ppt/slides/slide122.xml" ContentType="application/vnd.openxmlformats-officedocument.presentationml.slide+xml"/>
  <Override PartName="/ppt/slides/slide111.xml" ContentType="application/vnd.openxmlformats-officedocument.presentationml.slide+xml"/>
  <Override PartName="/ppt/slides/slide25.xml" ContentType="application/vnd.openxmlformats-officedocument.presentationml.slide+xml"/>
  <Override PartName="/ppt/slides/slide143.xml" ContentType="application/vnd.openxmlformats-officedocument.presentationml.slide+xml"/>
  <Override PartName="/ppt/slides/slide17.xml" ContentType="application/vnd.openxmlformats-officedocument.presentationml.slide+xml"/>
  <Override PartName="/ppt/slides/slide116.xml" ContentType="application/vnd.openxmlformats-officedocument.presentationml.slide+xml"/>
  <Override PartName="/ppt/slides/slide93.xml" ContentType="application/vnd.openxmlformats-officedocument.presentationml.slide+xml"/>
  <Override PartName="/ppt/slides/slide106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81.xml" ContentType="application/vnd.openxmlformats-officedocument.presentationml.slide+xml"/>
  <Override PartName="/ppt/slides/slide88.xml" ContentType="application/vnd.openxmlformats-officedocument.presentationml.slide+xml"/>
  <Override PartName="/ppt/slides/slide11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64.xml" ContentType="application/vnd.openxmlformats-officedocument.presentationml.slide+xml"/>
  <Override PartName="/ppt/slides/slide29.xml" ContentType="application/vnd.openxmlformats-officedocument.presentationml.slide+xml"/>
  <Override PartName="/ppt/slides/slide66.xml" ContentType="application/vnd.openxmlformats-officedocument.presentationml.slide+xml"/>
  <Override PartName="/ppt/slides/slide136.xml" ContentType="application/vnd.openxmlformats-officedocument.presentationml.slide+xml"/>
  <Override PartName="/ppt/slides/slide117.xml" ContentType="application/vnd.openxmlformats-officedocument.presentationml.slide+xml"/>
  <Override PartName="/ppt/slides/slide114.xml" ContentType="application/vnd.openxmlformats-officedocument.presentationml.slide+xml"/>
  <Override PartName="/ppt/slides/slide110.xml" ContentType="application/vnd.openxmlformats-officedocument.presentationml.slide+xml"/>
  <Override PartName="/ppt/slides/slide15.xml" ContentType="application/vnd.openxmlformats-officedocument.presentationml.slide+xml"/>
  <Override PartName="/ppt/slides/slide147.xml" ContentType="application/vnd.openxmlformats-officedocument.presentationml.slide+xml"/>
  <Override PartName="/ppt/slides/slide107.xml" ContentType="application/vnd.openxmlformats-officedocument.presentationml.slide+xml"/>
  <Override PartName="/ppt/slides/slide59.xml" ContentType="application/vnd.openxmlformats-officedocument.presentationml.slide+xml"/>
  <Override PartName="/ppt/slides/slide76.xml" ContentType="application/vnd.openxmlformats-officedocument.presentationml.slide+xml"/>
  <Override PartName="/ppt/slides/slide27.xml" ContentType="application/vnd.openxmlformats-officedocument.presentationml.slide+xml"/>
  <Override PartName="/ppt/slides/slide153.xml" ContentType="application/vnd.openxmlformats-officedocument.presentationml.slide+xml"/>
  <Override PartName="/ppt/slides/slide148.xml" ContentType="application/vnd.openxmlformats-officedocument.presentationml.slide+xml"/>
  <Override PartName="/ppt/slides/slide5.xml" ContentType="application/vnd.openxmlformats-officedocument.presentationml.slide+xml"/>
  <Override PartName="/ppt/slides/slide55.xml" ContentType="application/vnd.openxmlformats-officedocument.presentationml.slide+xml"/>
  <Override PartName="/ppt/slides/slide144.xml" ContentType="application/vnd.openxmlformats-officedocument.presentationml.slide+xml"/>
  <Override PartName="/ppt/slides/slide63.xml" ContentType="application/vnd.openxmlformats-officedocument.presentationml.slide+xml"/>
  <Override PartName="/ppt/slides/slide37.xml" ContentType="application/vnd.openxmlformats-officedocument.presentationml.slide+xml"/>
  <Override PartName="/ppt/slides/slide130.xml" ContentType="application/vnd.openxmlformats-officedocument.presentationml.slide+xml"/>
  <Override PartName="/ppt/slides/slide92.xml" ContentType="application/vnd.openxmlformats-officedocument.presentationml.slide+xml"/>
  <Override PartName="/ppt/slides/slide115.xml" ContentType="application/vnd.openxmlformats-officedocument.presentationml.slide+xml"/>
  <Override PartName="/ppt/slides/slide103.xml" ContentType="application/vnd.openxmlformats-officedocument.presentationml.slide+xml"/>
  <Override PartName="/ppt/slides/slide45.xml" ContentType="application/vnd.openxmlformats-officedocument.presentationml.slide+xml"/>
  <Override PartName="/ppt/slides/slide120.xml" ContentType="application/vnd.openxmlformats-officedocument.presentationml.slide+xml"/>
  <Override PartName="/ppt/slides/slide6.xml" ContentType="application/vnd.openxmlformats-officedocument.presentationml.slide+xml"/>
  <Override PartName="/ppt/slides/slide133.xml" ContentType="application/vnd.openxmlformats-officedocument.presentationml.slide+xml"/>
  <Override PartName="/ppt/slides/slide36.xml" ContentType="application/vnd.openxmlformats-officedocument.presentationml.slide+xml"/>
  <Override PartName="/ppt/slides/slide109.xml" ContentType="application/vnd.openxmlformats-officedocument.presentationml.slide+xml"/>
  <Override PartName="/ppt/slides/slide96.xml" ContentType="application/vnd.openxmlformats-officedocument.presentationml.slide+xml"/>
  <Override PartName="/ppt/slides/slide24.xml" ContentType="application/vnd.openxmlformats-officedocument.presentationml.slide+xml"/>
  <Override PartName="/ppt/slides/slide104.xml" ContentType="application/vnd.openxmlformats-officedocument.presentationml.slide+xml"/>
  <Override PartName="/ppt/slides/slide68.xml" ContentType="application/vnd.openxmlformats-officedocument.presentationml.slide+xml"/>
  <Override PartName="/ppt/slides/slide85.xml" ContentType="application/vnd.openxmlformats-officedocument.presentationml.slide+xml"/>
  <Override PartName="/ppt/slides/slide137.xml" ContentType="application/vnd.openxmlformats-officedocument.presentationml.slide+xml"/>
  <Override PartName="/ppt/slides/slide40.xml" ContentType="application/vnd.openxmlformats-officedocument.presentationml.slide+xml"/>
  <Override PartName="/ppt/slides/slide1.xml" ContentType="application/vnd.openxmlformats-officedocument.presentationml.slide+xml"/>
  <Override PartName="/ppt/slides/slide78.xml" ContentType="application/vnd.openxmlformats-officedocument.presentationml.slide+xml"/>
  <Override PartName="/ppt/slides/slide46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155.xml" ContentType="application/vnd.openxmlformats-officedocument.presentationml.slide+xml"/>
  <Override PartName="/ppt/slides/slide98.xml" ContentType="application/vnd.openxmlformats-officedocument.presentationml.slide+xml"/>
  <Override PartName="/ppt/slides/slide18.xml" ContentType="application/vnd.openxmlformats-officedocument.presentationml.slide+xml"/>
  <Override PartName="/ppt/slides/slide79.xml" ContentType="application/vnd.openxmlformats-officedocument.presentationml.slide+xml"/>
  <Override PartName="/ppt/slides/slide58.xml" ContentType="application/vnd.openxmlformats-officedocument.presentationml.slide+xml"/>
  <Override PartName="/ppt/slides/slide89.xml" ContentType="application/vnd.openxmlformats-officedocument.presentationml.slide+xml"/>
  <Override PartName="/ppt/slides/slide30.xml" ContentType="application/vnd.openxmlformats-officedocument.presentationml.slide+xml"/>
  <Override PartName="/ppt/slides/slide125.xml" ContentType="application/vnd.openxmlformats-officedocument.presentationml.slide+xml"/>
  <Override PartName="/ppt/slides/slide123.xml" ContentType="application/vnd.openxmlformats-officedocument.presentationml.slide+xml"/>
  <Override PartName="/ppt/slides/slide4.xml" ContentType="application/vnd.openxmlformats-officedocument.presentationml.slide+xml"/>
  <Override PartName="/ppt/slides/slide49.xml" ContentType="application/vnd.openxmlformats-officedocument.presentationml.slide+xml"/>
  <Override PartName="/ppt/slides/slide129.xml" ContentType="application/vnd.openxmlformats-officedocument.presentationml.slide+xml"/>
  <Override PartName="/ppt/slides/slide108.xml" ContentType="application/vnd.openxmlformats-officedocument.presentationml.slide+xml"/>
  <Override PartName="/ppt/slides/slide128.xml" ContentType="application/vnd.openxmlformats-officedocument.presentationml.slide+xml"/>
  <Override PartName="/ppt/slides/slide7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132.xml" ContentType="application/vnd.openxmlformats-officedocument.presentationml.slide+xml"/>
  <Override PartName="/ppt/slides/slide127.xml" ContentType="application/vnd.openxmlformats-officedocument.presentationml.slide+xml"/>
  <Override PartName="/ppt/slides/slide48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67.xml" ContentType="application/vnd.openxmlformats-officedocument.presentationml.slide+xml"/>
  <Override PartName="/ppt/slides/slide3.xml" ContentType="application/vnd.openxmlformats-officedocument.presentationml.slide+xml"/>
  <Override PartName="/ppt/slides/slide54.xml" ContentType="application/vnd.openxmlformats-officedocument.presentationml.slide+xml"/>
  <Override PartName="/ppt/slides/slide87.xml" ContentType="application/vnd.openxmlformats-officedocument.presentationml.slide+xml"/>
  <Override PartName="/ppt/slides/slide138.xml" ContentType="application/vnd.openxmlformats-officedocument.presentationml.slide+xml"/>
  <Override PartName="/ppt/slides/slide119.xml" ContentType="application/vnd.openxmlformats-officedocument.presentationml.slide+xml"/>
  <Override PartName="/ppt/slides/slide152.xml" ContentType="application/vnd.openxmlformats-officedocument.presentationml.slide+xml"/>
  <Override PartName="/ppt/slides/slide23.xml" ContentType="application/vnd.openxmlformats-officedocument.presentationml.slide+xml"/>
  <Override PartName="/ppt/slides/slide86.xml" ContentType="application/vnd.openxmlformats-officedocument.presentationml.slide+xml"/>
  <Override PartName="/ppt/slides/slide60.xml" ContentType="application/vnd.openxmlformats-officedocument.presentationml.slide+xml"/>
  <Override PartName="/ppt/slides/slide51.xml" ContentType="application/vnd.openxmlformats-officedocument.presentationml.slide+xml"/>
  <Override PartName="/ppt/slides/slide139.xml" ContentType="application/vnd.openxmlformats-officedocument.presentationml.slide+xml"/>
  <Override PartName="/ppt/slides/slide57.xml" ContentType="application/vnd.openxmlformats-officedocument.presentationml.slide+xml"/>
  <Override PartName="/ppt/slides/slide131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84.xml" ContentType="application/vnd.openxmlformats-officedocument.presentationml.slide+xml"/>
  <Override PartName="/ppt/slides/slide142.xml" ContentType="application/vnd.openxmlformats-officedocument.presentationml.slide+xml"/>
  <Override PartName="/ppt/slides/slide99.xml" ContentType="application/vnd.openxmlformats-officedocument.presentationml.slide+xml"/>
  <Override PartName="/ppt/slides/slide101.xml" ContentType="application/vnd.openxmlformats-officedocument.presentationml.slide+xml"/>
  <Override PartName="/ppt/slides/slide7.xml" ContentType="application/vnd.openxmlformats-officedocument.presentationml.slide+xml"/>
  <Override PartName="/ppt/slides/slide156.xml" ContentType="application/vnd.openxmlformats-officedocument.presentationml.slide+xml"/>
  <Override PartName="/ppt/slides/slide19.xml" ContentType="application/vnd.openxmlformats-officedocument.presentationml.slide+xml"/>
  <Override PartName="/ppt/slides/slide100.xml" ContentType="application/vnd.openxmlformats-officedocument.presentationml.slide+xml"/>
  <Override PartName="/ppt/slides/slide83.xml" ContentType="application/vnd.openxmlformats-officedocument.presentationml.slide+xml"/>
  <Override PartName="/ppt/slides/slide126.xml" ContentType="application/vnd.openxmlformats-officedocument.presentationml.slide+xml"/>
  <Override PartName="/ppt/slides/slide82.xml" ContentType="application/vnd.openxmlformats-officedocument.presentationml.slide+xml"/>
  <Override PartName="/ppt/slides/slide41.xml" ContentType="application/vnd.openxmlformats-officedocument.presentationml.slide+xml"/>
  <Override PartName="/ppt/slides/slide14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mc:PreserveAttributes="mv:*" mc:Ignorable="mv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74C34FB8-B780-421D-9434-DC6D8F4A61B8}">
  <a:tblStyle styleName="Table_0" styleId="{74C34FB8-B780-421D-9434-DC6D8F4A61B8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Target="slides/slide34.xml" Type="http://schemas.openxmlformats.org/officeDocument/2006/relationships/slide" Id="rId39"/><Relationship Target="slides/slide33.xml" Type="http://schemas.openxmlformats.org/officeDocument/2006/relationships/slide" Id="rId38"/><Relationship Target="slides/slide32.xml" Type="http://schemas.openxmlformats.org/officeDocument/2006/relationships/slide" Id="rId37"/><Relationship Target="slides/slide31.xml" Type="http://schemas.openxmlformats.org/officeDocument/2006/relationships/slide" Id="rId36"/><Relationship Target="slides/slide145.xml" Type="http://schemas.openxmlformats.org/officeDocument/2006/relationships/slide" Id="rId150"/><Relationship Target="slides/slide137.xml" Type="http://schemas.openxmlformats.org/officeDocument/2006/relationships/slide" Id="rId142"/><Relationship Target="slides/slide25.xml" Type="http://schemas.openxmlformats.org/officeDocument/2006/relationships/slide" Id="rId30"/><Relationship Target="slides/slide138.xml" Type="http://schemas.openxmlformats.org/officeDocument/2006/relationships/slide" Id="rId143"/><Relationship Target="slides/slide26.xml" Type="http://schemas.openxmlformats.org/officeDocument/2006/relationships/slide" Id="rId31"/><Relationship Target="slides/slide135.xml" Type="http://schemas.openxmlformats.org/officeDocument/2006/relationships/slide" Id="rId140"/><Relationship Target="slides/slide136.xml" Type="http://schemas.openxmlformats.org/officeDocument/2006/relationships/slide" Id="rId141"/><Relationship Target="slides/slide141.xml" Type="http://schemas.openxmlformats.org/officeDocument/2006/relationships/slide" Id="rId146"/><Relationship Target="slides/slide29.xml" Type="http://schemas.openxmlformats.org/officeDocument/2006/relationships/slide" Id="rId34"/><Relationship Target="slides/slide142.xml" Type="http://schemas.openxmlformats.org/officeDocument/2006/relationships/slide" Id="rId147"/><Relationship Target="slides/slide30.xml" Type="http://schemas.openxmlformats.org/officeDocument/2006/relationships/slide" Id="rId35"/><Relationship Target="slides/slide139.xml" Type="http://schemas.openxmlformats.org/officeDocument/2006/relationships/slide" Id="rId144"/><Relationship Target="slides/slide27.xml" Type="http://schemas.openxmlformats.org/officeDocument/2006/relationships/slide" Id="rId32"/><Relationship Target="slides/slide140.xml" Type="http://schemas.openxmlformats.org/officeDocument/2006/relationships/slide" Id="rId145"/><Relationship Target="slides/slide28.xml" Type="http://schemas.openxmlformats.org/officeDocument/2006/relationships/slide" Id="rId33"/><Relationship Target="slides/slide143.xml" Type="http://schemas.openxmlformats.org/officeDocument/2006/relationships/slide" Id="rId148"/><Relationship Target="slides/slide144.xml" Type="http://schemas.openxmlformats.org/officeDocument/2006/relationships/slide" Id="rId149"/><Relationship Target="slides/slide43.xml" Type="http://schemas.openxmlformats.org/officeDocument/2006/relationships/slide" Id="rId48"/><Relationship Target="slides/slide42.xml" Type="http://schemas.openxmlformats.org/officeDocument/2006/relationships/slide" Id="rId47"/><Relationship Target="slides/slide44.xml" Type="http://schemas.openxmlformats.org/officeDocument/2006/relationships/slide" Id="rId49"/><Relationship Target="presProps.xml" Type="http://schemas.openxmlformats.org/officeDocument/2006/relationships/presProps" Id="rId2"/><Relationship Target="slides/slide125.xml" Type="http://schemas.openxmlformats.org/officeDocument/2006/relationships/slide" Id="rId130"/><Relationship Target="slides/slide35.xml" Type="http://schemas.openxmlformats.org/officeDocument/2006/relationships/slide" Id="rId40"/><Relationship Target="theme/theme3.xml" Type="http://schemas.openxmlformats.org/officeDocument/2006/relationships/theme" Id="rId1"/><Relationship Target="slides/slide126.xml" Type="http://schemas.openxmlformats.org/officeDocument/2006/relationships/slide" Id="rId131"/><Relationship Target="slides/slide36.xml" Type="http://schemas.openxmlformats.org/officeDocument/2006/relationships/slide" Id="rId41"/><Relationship Target="slideMasters/slideMaster1.xml" Type="http://schemas.openxmlformats.org/officeDocument/2006/relationships/slideMaster" Id="rId4"/><Relationship Target="slides/slide127.xml" Type="http://schemas.openxmlformats.org/officeDocument/2006/relationships/slide" Id="rId132"/><Relationship Target="slides/slide37.xml" Type="http://schemas.openxmlformats.org/officeDocument/2006/relationships/slide" Id="rId42"/><Relationship Target="tableStyles.xml" Type="http://schemas.openxmlformats.org/officeDocument/2006/relationships/tableStyles" Id="rId3"/><Relationship Target="slides/slide128.xml" Type="http://schemas.openxmlformats.org/officeDocument/2006/relationships/slide" Id="rId133"/><Relationship Target="slides/slide38.xml" Type="http://schemas.openxmlformats.org/officeDocument/2006/relationships/slide" Id="rId43"/><Relationship Target="slides/slide129.xml" Type="http://schemas.openxmlformats.org/officeDocument/2006/relationships/slide" Id="rId134"/><Relationship Target="slides/slide39.xml" Type="http://schemas.openxmlformats.org/officeDocument/2006/relationships/slide" Id="rId44"/><Relationship Target="slides/slide130.xml" Type="http://schemas.openxmlformats.org/officeDocument/2006/relationships/slide" Id="rId135"/><Relationship Target="slides/slide40.xml" Type="http://schemas.openxmlformats.org/officeDocument/2006/relationships/slide" Id="rId45"/><Relationship Target="slides/slide131.xml" Type="http://schemas.openxmlformats.org/officeDocument/2006/relationships/slide" Id="rId136"/><Relationship Target="slides/slide41.xml" Type="http://schemas.openxmlformats.org/officeDocument/2006/relationships/slide" Id="rId46"/><Relationship Target="slides/slide132.xml" Type="http://schemas.openxmlformats.org/officeDocument/2006/relationships/slide" Id="rId137"/><Relationship Target="slides/slide133.xml" Type="http://schemas.openxmlformats.org/officeDocument/2006/relationships/slide" Id="rId138"/><Relationship Target="slides/slide4.xml" Type="http://schemas.openxmlformats.org/officeDocument/2006/relationships/slide" Id="rId9"/><Relationship Target="slides/slide134.xml" Type="http://schemas.openxmlformats.org/officeDocument/2006/relationships/slide" Id="rId13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Relationship Target="slides/slide93.xml" Type="http://schemas.openxmlformats.org/officeDocument/2006/relationships/slide" Id="rId98"/><Relationship Target="slides/slide94.xml" Type="http://schemas.openxmlformats.org/officeDocument/2006/relationships/slide" Id="rId99"/><Relationship Target="slides/slide89.xml" Type="http://schemas.openxmlformats.org/officeDocument/2006/relationships/slide" Id="rId94"/><Relationship Target="slides/slide90.xml" Type="http://schemas.openxmlformats.org/officeDocument/2006/relationships/slide" Id="rId95"/><Relationship Target="slides/slide91.xml" Type="http://schemas.openxmlformats.org/officeDocument/2006/relationships/slide" Id="rId96"/><Relationship Target="slides/slide92.xml" Type="http://schemas.openxmlformats.org/officeDocument/2006/relationships/slide" Id="rId97"/><Relationship Target="slides/slide85.xml" Type="http://schemas.openxmlformats.org/officeDocument/2006/relationships/slide" Id="rId90"/><Relationship Target="slides/slide86.xml" Type="http://schemas.openxmlformats.org/officeDocument/2006/relationships/slide" Id="rId91"/><Relationship Target="slides/slide14.xml" Type="http://schemas.openxmlformats.org/officeDocument/2006/relationships/slide" Id="rId19"/><Relationship Target="slides/slide87.xml" Type="http://schemas.openxmlformats.org/officeDocument/2006/relationships/slide" Id="rId92"/><Relationship Target="slides/slide13.xml" Type="http://schemas.openxmlformats.org/officeDocument/2006/relationships/slide" Id="rId18"/><Relationship Target="slides/slide88.xml" Type="http://schemas.openxmlformats.org/officeDocument/2006/relationships/slide" Id="rId93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7.xml" Type="http://schemas.openxmlformats.org/officeDocument/2006/relationships/slide" Id="rId12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157.xml" Type="http://schemas.openxmlformats.org/officeDocument/2006/relationships/slide" Id="rId162"/><Relationship Target="slides/slide24.xml" Type="http://schemas.openxmlformats.org/officeDocument/2006/relationships/slide" Id="rId29"/><Relationship Target="slides/slide156.xml" Type="http://schemas.openxmlformats.org/officeDocument/2006/relationships/slide" Id="rId161"/><Relationship Target="slides/slide155.xml" Type="http://schemas.openxmlformats.org/officeDocument/2006/relationships/slide" Id="rId160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slides/slide150.xml" Type="http://schemas.openxmlformats.org/officeDocument/2006/relationships/slide" Id="rId155"/><Relationship Target="slides/slide16.xml" Type="http://schemas.openxmlformats.org/officeDocument/2006/relationships/slide" Id="rId21"/><Relationship Target="slides/slide151.xml" Type="http://schemas.openxmlformats.org/officeDocument/2006/relationships/slide" Id="rId156"/><Relationship Target="slides/slide17.xml" Type="http://schemas.openxmlformats.org/officeDocument/2006/relationships/slide" Id="rId22"/><Relationship Target="slides/slide152.xml" Type="http://schemas.openxmlformats.org/officeDocument/2006/relationships/slide" Id="rId157"/><Relationship Target="slides/slide18.xml" Type="http://schemas.openxmlformats.org/officeDocument/2006/relationships/slide" Id="rId23"/><Relationship Target="slides/slide153.xml" Type="http://schemas.openxmlformats.org/officeDocument/2006/relationships/slide" Id="rId158"/><Relationship Target="slides/slide19.xml" Type="http://schemas.openxmlformats.org/officeDocument/2006/relationships/slide" Id="rId24"/><Relationship Target="slides/slide146.xml" Type="http://schemas.openxmlformats.org/officeDocument/2006/relationships/slide" Id="rId151"/><Relationship Target="slides/slide147.xml" Type="http://schemas.openxmlformats.org/officeDocument/2006/relationships/slide" Id="rId152"/><Relationship Target="slides/slide148.xml" Type="http://schemas.openxmlformats.org/officeDocument/2006/relationships/slide" Id="rId153"/><Relationship Target="slides/slide149.xml" Type="http://schemas.openxmlformats.org/officeDocument/2006/relationships/slide" Id="rId154"/><Relationship Target="slides/slide15.xml" Type="http://schemas.openxmlformats.org/officeDocument/2006/relationships/slide" Id="rId20"/><Relationship Target="slides/slide154.xml" Type="http://schemas.openxmlformats.org/officeDocument/2006/relationships/slide" Id="rId159"/><Relationship Target="slides/slide66.xml" Type="http://schemas.openxmlformats.org/officeDocument/2006/relationships/slide" Id="rId71"/><Relationship Target="slides/slide65.xml" Type="http://schemas.openxmlformats.org/officeDocument/2006/relationships/slide" Id="rId70"/><Relationship Target="slides/slide70.xml" Type="http://schemas.openxmlformats.org/officeDocument/2006/relationships/slide" Id="rId75"/><Relationship Target="slides/slide69.xml" Type="http://schemas.openxmlformats.org/officeDocument/2006/relationships/slide" Id="rId74"/><Relationship Target="slides/slide68.xml" Type="http://schemas.openxmlformats.org/officeDocument/2006/relationships/slide" Id="rId73"/><Relationship Target="slides/slide67.xml" Type="http://schemas.openxmlformats.org/officeDocument/2006/relationships/slide" Id="rId72"/><Relationship Target="slides/slide74.xml" Type="http://schemas.openxmlformats.org/officeDocument/2006/relationships/slide" Id="rId79"/><Relationship Target="slides/slide73.xml" Type="http://schemas.openxmlformats.org/officeDocument/2006/relationships/slide" Id="rId78"/><Relationship Target="slides/slide72.xml" Type="http://schemas.openxmlformats.org/officeDocument/2006/relationships/slide" Id="rId77"/><Relationship Target="slides/slide71.xml" Type="http://schemas.openxmlformats.org/officeDocument/2006/relationships/slide" Id="rId76"/><Relationship Target="slides/slide104.xml" Type="http://schemas.openxmlformats.org/officeDocument/2006/relationships/slide" Id="rId109"/><Relationship Target="slides/slide103.xml" Type="http://schemas.openxmlformats.org/officeDocument/2006/relationships/slide" Id="rId108"/><Relationship Target="slides/slide100.xml" Type="http://schemas.openxmlformats.org/officeDocument/2006/relationships/slide" Id="rId105"/><Relationship Target="slides/slide99.xml" Type="http://schemas.openxmlformats.org/officeDocument/2006/relationships/slide" Id="rId104"/><Relationship Target="slides/slide102.xml" Type="http://schemas.openxmlformats.org/officeDocument/2006/relationships/slide" Id="rId107"/><Relationship Target="slides/slide101.xml" Type="http://schemas.openxmlformats.org/officeDocument/2006/relationships/slide" Id="rId106"/><Relationship Target="slides/slide96.xml" Type="http://schemas.openxmlformats.org/officeDocument/2006/relationships/slide" Id="rId101"/><Relationship Target="slides/slide95.xml" Type="http://schemas.openxmlformats.org/officeDocument/2006/relationships/slide" Id="rId100"/><Relationship Target="slides/slide98.xml" Type="http://schemas.openxmlformats.org/officeDocument/2006/relationships/slide" Id="rId103"/><Relationship Target="slides/slide97.xml" Type="http://schemas.openxmlformats.org/officeDocument/2006/relationships/slide" Id="rId102"/><Relationship Target="slides/slide75.xml" Type="http://schemas.openxmlformats.org/officeDocument/2006/relationships/slide" Id="rId80"/><Relationship Target="slides/slide77.xml" Type="http://schemas.openxmlformats.org/officeDocument/2006/relationships/slide" Id="rId82"/><Relationship Target="slides/slide76.xml" Type="http://schemas.openxmlformats.org/officeDocument/2006/relationships/slide" Id="rId81"/><Relationship Target="slides/slide79.xml" Type="http://schemas.openxmlformats.org/officeDocument/2006/relationships/slide" Id="rId84"/><Relationship Target="slides/slide78.xml" Type="http://schemas.openxmlformats.org/officeDocument/2006/relationships/slide" Id="rId83"/><Relationship Target="slides/slide81.xml" Type="http://schemas.openxmlformats.org/officeDocument/2006/relationships/slide" Id="rId86"/><Relationship Target="slides/slide80.xml" Type="http://schemas.openxmlformats.org/officeDocument/2006/relationships/slide" Id="rId85"/><Relationship Target="slides/slide83.xml" Type="http://schemas.openxmlformats.org/officeDocument/2006/relationships/slide" Id="rId88"/><Relationship Target="slides/slide82.xml" Type="http://schemas.openxmlformats.org/officeDocument/2006/relationships/slide" Id="rId87"/><Relationship Target="slides/slide84.xml" Type="http://schemas.openxmlformats.org/officeDocument/2006/relationships/slide" Id="rId89"/><Relationship Target="slides/slide113.xml" Type="http://schemas.openxmlformats.org/officeDocument/2006/relationships/slide" Id="rId118"/><Relationship Target="slides/slide112.xml" Type="http://schemas.openxmlformats.org/officeDocument/2006/relationships/slide" Id="rId117"/><Relationship Target="slides/slide111.xml" Type="http://schemas.openxmlformats.org/officeDocument/2006/relationships/slide" Id="rId116"/><Relationship Target="slides/slide110.xml" Type="http://schemas.openxmlformats.org/officeDocument/2006/relationships/slide" Id="rId115"/><Relationship Target="slides/slide53.xml" Type="http://schemas.openxmlformats.org/officeDocument/2006/relationships/slide" Id="rId58"/><Relationship Target="slides/slide114.xml" Type="http://schemas.openxmlformats.org/officeDocument/2006/relationships/slide" Id="rId119"/><Relationship Target="slides/slide54.xml" Type="http://schemas.openxmlformats.org/officeDocument/2006/relationships/slide" Id="rId59"/><Relationship Target="slides/slide105.xml" Type="http://schemas.openxmlformats.org/officeDocument/2006/relationships/slide" Id="rId110"/><Relationship Target="slides/slide109.xml" Type="http://schemas.openxmlformats.org/officeDocument/2006/relationships/slide" Id="rId114"/><Relationship Target="slides/slide108.xml" Type="http://schemas.openxmlformats.org/officeDocument/2006/relationships/slide" Id="rId113"/><Relationship Target="slides/slide107.xml" Type="http://schemas.openxmlformats.org/officeDocument/2006/relationships/slide" Id="rId112"/><Relationship Target="slides/slide106.xml" Type="http://schemas.openxmlformats.org/officeDocument/2006/relationships/slide" Id="rId111"/><Relationship Target="slides/slide52.xml" Type="http://schemas.openxmlformats.org/officeDocument/2006/relationships/slide" Id="rId57"/><Relationship Target="slides/slide51.xml" Type="http://schemas.openxmlformats.org/officeDocument/2006/relationships/slide" Id="rId56"/><Relationship Target="slides/slide50.xml" Type="http://schemas.openxmlformats.org/officeDocument/2006/relationships/slide" Id="rId55"/><Relationship Target="slides/slide49.xml" Type="http://schemas.openxmlformats.org/officeDocument/2006/relationships/slide" Id="rId54"/><Relationship Target="slides/slide48.xml" Type="http://schemas.openxmlformats.org/officeDocument/2006/relationships/slide" Id="rId53"/><Relationship Target="slides/slide47.xml" Type="http://schemas.openxmlformats.org/officeDocument/2006/relationships/slide" Id="rId52"/><Relationship Target="slides/slide46.xml" Type="http://schemas.openxmlformats.org/officeDocument/2006/relationships/slide" Id="rId51"/><Relationship Target="slides/slide45.xml" Type="http://schemas.openxmlformats.org/officeDocument/2006/relationships/slide" Id="rId50"/><Relationship Target="slides/slide122.xml" Type="http://schemas.openxmlformats.org/officeDocument/2006/relationships/slide" Id="rId127"/><Relationship Target="slides/slide121.xml" Type="http://schemas.openxmlformats.org/officeDocument/2006/relationships/slide" Id="rId126"/><Relationship Target="slides/slide124.xml" Type="http://schemas.openxmlformats.org/officeDocument/2006/relationships/slide" Id="rId129"/><Relationship Target="slides/slide123.xml" Type="http://schemas.openxmlformats.org/officeDocument/2006/relationships/slide" Id="rId128"/><Relationship Target="slides/slide64.xml" Type="http://schemas.openxmlformats.org/officeDocument/2006/relationships/slide" Id="rId69"/><Relationship Target="slides/slide116.xml" Type="http://schemas.openxmlformats.org/officeDocument/2006/relationships/slide" Id="rId121"/><Relationship Target="slides/slide115.xml" Type="http://schemas.openxmlformats.org/officeDocument/2006/relationships/slide" Id="rId120"/><Relationship Target="slides/slide118.xml" Type="http://schemas.openxmlformats.org/officeDocument/2006/relationships/slide" Id="rId123"/><Relationship Target="slides/slide117.xml" Type="http://schemas.openxmlformats.org/officeDocument/2006/relationships/slide" Id="rId122"/><Relationship Target="slides/slide120.xml" Type="http://schemas.openxmlformats.org/officeDocument/2006/relationships/slide" Id="rId125"/><Relationship Target="slides/slide119.xml" Type="http://schemas.openxmlformats.org/officeDocument/2006/relationships/slide" Id="rId124"/><Relationship Target="slides/slide55.xml" Type="http://schemas.openxmlformats.org/officeDocument/2006/relationships/slide" Id="rId60"/><Relationship Target="slides/slide61.xml" Type="http://schemas.openxmlformats.org/officeDocument/2006/relationships/slide" Id="rId66"/><Relationship Target="slides/slide60.xml" Type="http://schemas.openxmlformats.org/officeDocument/2006/relationships/slide" Id="rId65"/><Relationship Target="slides/slide63.xml" Type="http://schemas.openxmlformats.org/officeDocument/2006/relationships/slide" Id="rId68"/><Relationship Target="slides/slide62.xml" Type="http://schemas.openxmlformats.org/officeDocument/2006/relationships/slide" Id="rId67"/><Relationship Target="slides/slide57.xml" Type="http://schemas.openxmlformats.org/officeDocument/2006/relationships/slide" Id="rId62"/><Relationship Target="slides/slide56.xml" Type="http://schemas.openxmlformats.org/officeDocument/2006/relationships/slide" Id="rId61"/><Relationship Target="slides/slide59.xml" Type="http://schemas.openxmlformats.org/officeDocument/2006/relationships/slide" Id="rId64"/><Relationship Target="slides/slide58.xml" Type="http://schemas.openxmlformats.org/officeDocument/2006/relationships/slide" Id="rId63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" name="Shape 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" name="Shape 2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4" name="Shape 1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0" name="Shape 7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1" name="Shape 71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12" name="Shape 7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7" name="Shape 7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8" name="Shape 71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19" name="Shape 71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24" name="Shape 7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5" name="Shape 72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26" name="Shape 72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30" name="Shape 7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1" name="Shape 73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32" name="Shape 7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36" name="Shape 7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7" name="Shape 73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38" name="Shape 7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42" name="Shape 7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3" name="Shape 74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44" name="Shape 74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48" name="Shape 7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9" name="Shape 74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50" name="Shape 7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54" name="Shape 7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5" name="Shape 75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56" name="Shape 7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0" name="Shape 7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1" name="Shape 76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62" name="Shape 7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6" name="Shape 7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7" name="Shape 76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68" name="Shape 7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2" name="Shape 1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2" name="Shape 7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3" name="Shape 77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74" name="Shape 77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8" name="Shape 7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9" name="Shape 77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80" name="Shape 7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84" name="Shape 7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5" name="Shape 78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86" name="Shape 7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90" name="Shape 7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1" name="Shape 79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92" name="Shape 7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98" name="Shape 7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9" name="Shape 79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00" name="Shape 8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04" name="Shape 8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5" name="Shape 80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06" name="Shape 8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0" name="Shape 8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1" name="Shape 81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12" name="Shape 8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6" name="Shape 8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7" name="Shape 8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18" name="Shape 8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23" name="Shape 8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4" name="Shape 82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25" name="Shape 8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29" name="Shape 8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0" name="Shape 83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31" name="Shape 8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35" name="Shape 8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6" name="Shape 83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37" name="Shape 8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41" name="Shape 8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2" name="Shape 84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43" name="Shape 8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47" name="Shape 8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8" name="Shape 84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49" name="Shape 8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3" name="Shape 8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4" name="Shape 85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55" name="Shape 8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9" name="Shape 8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0" name="Shape 86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61" name="Shape 8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5" name="Shape 8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6" name="Shape 86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67" name="Shape 8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71" name="Shape 8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2" name="Shape 87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73" name="Shape 8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77" name="Shape 8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8" name="Shape 87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79" name="Shape 8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83" name="Shape 8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4" name="Shape 88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85" name="Shape 8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91" name="Shape 8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2" name="Shape 89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93" name="Shape 8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6" name="Shape 1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97" name="Shape 8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8" name="Shape 89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99" name="Shape 89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04" name="Shape 9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5" name="Shape 90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06" name="Shape 9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0" name="Shape 9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11" name="Shape 91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12" name="Shape 9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6" name="Shape 9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17" name="Shape 9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18" name="Shape 9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2" name="Shape 9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3" name="Shape 92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24" name="Shape 9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8" name="Shape 9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9" name="Shape 92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30" name="Shape 93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34" name="Shape 9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5" name="Shape 93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36" name="Shape 9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40" name="Shape 9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41" name="Shape 94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42" name="Shape 9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46" name="Shape 9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47" name="Shape 94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48" name="Shape 9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52" name="Shape 9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3" name="Shape 95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54" name="Shape 9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58" name="Shape 9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9" name="Shape 95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60" name="Shape 9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64" name="Shape 9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5" name="Shape 96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66" name="Shape 9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70" name="Shape 9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71" name="Shape 97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72" name="Shape 9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76" name="Shape 9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77" name="Shape 97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78" name="Shape 9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82" name="Shape 9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3" name="Shape 98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84" name="Shape 9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88" name="Shape 9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9" name="Shape 98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90" name="Shape 9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94" name="Shape 9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5" name="Shape 99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96" name="Shape 9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00" name="Shape 10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01" name="Shape 100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02" name="Shape 10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08" name="Shape 10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09" name="Shape 100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10" name="Shape 10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14" name="Shape 10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15" name="Shape 101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16" name="Shape 10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9" name="Shape 1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20" name="Shape 10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21" name="Shape 102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22" name="Shape 10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26" name="Shape 10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27" name="Shape 102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28" name="Shape 10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32" name="Shape 10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3" name="Shape 10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34" name="Shape 10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38" name="Shape 10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9" name="Shape 10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40" name="Shape 10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45" name="Shape 10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46" name="Shape 104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47" name="Shape 10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51" name="Shape 10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52" name="Shape 105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53" name="Shape 105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58" name="Shape 10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59" name="Shape 105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60" name="Shape 10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65" name="Shape 10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66" name="Shape 106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67" name="Shape 10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9" name="Shape 1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0" name="Shape 1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2" name="Shape 1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8" name="Shape 1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" name="Shape 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" name="Shape 3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8" name="Shape 1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4" name="Shape 1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9" name="Shape 2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Notice that reduce, not greater, is not curried.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3" name="Shape 2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9" name="Shape 2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6" name="Shape 2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2" name="Shape 2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9" name="Shape 2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" name="Shape 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8" name="Shape 2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5" name="Shape 2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4" name="Shape 2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3" name="Shape 2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6" name="Shape 2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3" name="Shape 3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4" name="Shape 3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9" name="Shape 3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" name="Shape 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4" name="Shape 3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0" name="Shape 3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6" name="Shape 3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1" name="Shape 3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7" name="Shape 3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3" name="Shape 3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9" name="Shape 3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0" name="Shape 36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5" name="Shape 3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1" name="Shape 3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7" name="Shape 3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3" name="Shape 3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9" name="Shape 3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5" name="Shape 3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1" name="Shape 4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8" name="Shape 4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14" name="Shape 4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0" name="Shape 4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6" name="Shape 4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2" name="Shape 4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3" name="Shape 4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8" name="Shape 4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9" name="Shape 4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9" name="Shape 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4" name="Shape 4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1" name="Shape 4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7" name="Shape 4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8" name="Shape 45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3" name="Shape 4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4" name="Shape 46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9" name="Shape 4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0" name="Shape 47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5" name="Shape 4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6" name="Shape 47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77" name="Shape 47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3" name="Shape 4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4" name="Shape 48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90" name="Shape 4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1" name="Shape 49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96" name="Shape 4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7" name="Shape 49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1" name="Shape 5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7" name="Shape 5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4" name="Shape 5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0" name="Shape 5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1" name="Shape 52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7" name="Shape 5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8" name="Shape 52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3" name="Shape 5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1" name="Shape 5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8" name="Shape 5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54" name="Shape 5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5" name="Shape 55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56" name="Shape 5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0" name="Shape 5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1" name="Shape 56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6" name="Shape 5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7" name="Shape 56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0" name="Shape 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2" name="Shape 5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3" name="Shape 57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74" name="Shape 57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9" name="Shape 5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0" name="Shape 58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85" name="Shape 5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6" name="Shape 58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87" name="Shape 5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1" name="Shape 5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2" name="Shape 59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93" name="Shape 5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9" name="Shape 5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0" name="Shape 60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01" name="Shape 60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8" name="Shape 6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9" name="Shape 60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10" name="Shape 6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14" name="Shape 6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5" name="Shape 61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16" name="Shape 6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0" name="Shape 6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1" name="Shape 62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22" name="Shape 6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7" name="Shape 6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8" name="Shape 62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29" name="Shape 6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34" name="Shape 6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5" name="Shape 63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36" name="Shape 6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" name="Shape 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More testable and also portable. E.g. can’t access window from Node.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0" name="Shape 6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1" name="Shape 64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42" name="Shape 6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6" name="Shape 6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53" name="Shape 6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4" name="Shape 65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55" name="Shape 6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58" name="Shape 6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9" name="Shape 65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4" name="Shape 6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5" name="Shape 66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3" name="Shape 6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4" name="Shape 67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9" name="Shape 6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0" name="Shape 68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81" name="Shape 6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88" name="Shape 6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9" name="Shape 68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90" name="Shape 6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94" name="Shape 6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5" name="Shape 69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04" name="Shape 7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5" name="Shape 70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06" name="Shape 7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Bored? bitly for cata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idx="1" type="subTitle"/>
          </p:nvPr>
        </p:nvSpPr>
        <p:spPr>
          <a:xfrm>
            <a:off y="2840053" x="685800"/>
            <a:ext cy="784799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marL="0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1pPr>
            <a:lvl2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 indent="190500" marL="0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" name="Shape 9"/>
          <p:cNvSpPr txBox="1"/>
          <p:nvPr>
            <p:ph type="ctrTitle"/>
          </p:nvPr>
        </p:nvSpPr>
        <p:spPr>
          <a:xfrm>
            <a:off y="1583342" x="685800"/>
            <a:ext cy="1159799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 indent="304800">
              <a:spcBef>
                <a:spcPts val="0"/>
              </a:spcBef>
              <a:buSzPct val="100000"/>
              <a:defRPr sz="4800"/>
            </a:lvl1pPr>
            <a:lvl2pPr algn="ctr" indent="304800">
              <a:spcBef>
                <a:spcPts val="0"/>
              </a:spcBef>
              <a:buSzPct val="100000"/>
              <a:defRPr sz="4800"/>
            </a:lvl2pPr>
            <a:lvl3pPr algn="ctr" indent="304800">
              <a:spcBef>
                <a:spcPts val="0"/>
              </a:spcBef>
              <a:buSzPct val="100000"/>
              <a:defRPr sz="4800"/>
            </a:lvl3pPr>
            <a:lvl4pPr algn="ctr" indent="304800">
              <a:spcBef>
                <a:spcPts val="0"/>
              </a:spcBef>
              <a:buSzPct val="100000"/>
              <a:defRPr sz="4800"/>
            </a:lvl4pPr>
            <a:lvl5pPr algn="ctr" indent="304800">
              <a:spcBef>
                <a:spcPts val="0"/>
              </a:spcBef>
              <a:buSzPct val="100000"/>
              <a:defRPr sz="4800"/>
            </a:lvl5pPr>
            <a:lvl6pPr algn="ctr" indent="304800">
              <a:spcBef>
                <a:spcPts val="0"/>
              </a:spcBef>
              <a:buSzPct val="100000"/>
              <a:defRPr sz="4800"/>
            </a:lvl6pPr>
            <a:lvl7pPr algn="ctr" indent="304800">
              <a:spcBef>
                <a:spcPts val="0"/>
              </a:spcBef>
              <a:buSzPct val="100000"/>
              <a:defRPr sz="4800"/>
            </a:lvl7pPr>
            <a:lvl8pPr algn="ctr" indent="304800">
              <a:spcBef>
                <a:spcPts val="0"/>
              </a:spcBef>
              <a:buSzPct val="100000"/>
              <a:defRPr sz="4800"/>
            </a:lvl8pPr>
            <a:lvl9pPr algn="ctr" indent="304800">
              <a:spcBef>
                <a:spcPts val="0"/>
              </a:spcBef>
              <a:buSzPct val="100000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200150" x="457200"/>
            <a:ext cy="3725699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200150" x="4692273"/>
            <a:ext cy="3725699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indent="-171450" marL="285750">
              <a:spcBef>
                <a:spcPts val="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1pPr>
            <a:lvl2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2pPr>
            <a:lvl3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3pPr>
            <a:lvl4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4pPr>
            <a:lvl5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5pPr>
            <a:lvl6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6pPr>
            <a:lvl7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7pPr>
            <a:lvl8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8pPr>
            <a:lvl9pPr indent="228600" marL="0"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indent="-152400" marL="342900">
              <a:spcBef>
                <a:spcPts val="600"/>
              </a:spcBef>
              <a:buClr>
                <a:schemeClr val="lt1"/>
              </a:buClr>
              <a:buSzPct val="100000"/>
              <a:defRPr sz="3000">
                <a:solidFill>
                  <a:schemeClr val="lt1"/>
                </a:solidFill>
              </a:defRPr>
            </a:lvl1pPr>
            <a:lvl2pPr indent="-133350" marL="742950"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2pPr>
            <a:lvl3pPr indent="-76200" marL="1143000"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 indent="-114300" marL="1600200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4pPr>
            <a:lvl5pPr indent="-114300" marL="2057400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5pPr>
            <a:lvl6pPr indent="-114300" marL="2514600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6pPr>
            <a:lvl7pPr indent="-114300" marL="2971800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7pPr>
            <a:lvl8pPr indent="-114300" marL="3429000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8pPr>
            <a:lvl9pPr indent="-114300" marL="3886200"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0.xml.rels><?xml version="1.0" encoding="UTF-8" standalone="yes"?><Relationships xmlns="http://schemas.openxmlformats.org/package/2006/relationships"><Relationship Target="../notesSlides/notesSlide10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1.xml.rels><?xml version="1.0" encoding="UTF-8" standalone="yes"?><Relationships xmlns="http://schemas.openxmlformats.org/package/2006/relationships"><Relationship Target="../notesSlides/notesSlide10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2.xml.rels><?xml version="1.0" encoding="UTF-8" standalone="yes"?><Relationships xmlns="http://schemas.openxmlformats.org/package/2006/relationships"><Relationship Target="../notesSlides/notesSlide10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6.png" Type="http://schemas.openxmlformats.org/officeDocument/2006/relationships/image" Id="rId3"/></Relationships>
</file>

<file path=ppt/slides/_rels/slide103.xml.rels><?xml version="1.0" encoding="UTF-8" standalone="yes"?><Relationships xmlns="http://schemas.openxmlformats.org/package/2006/relationships"><Relationship Target="../notesSlides/notesSlide10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4.xml.rels><?xml version="1.0" encoding="UTF-8" standalone="yes"?><Relationships xmlns="http://schemas.openxmlformats.org/package/2006/relationships"><Relationship Target="../notesSlides/notesSlide10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5.xml.rels><?xml version="1.0" encoding="UTF-8" standalone="yes"?><Relationships xmlns="http://schemas.openxmlformats.org/package/2006/relationships"><Relationship Target="../notesSlides/notesSlide10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6.xml.rels><?xml version="1.0" encoding="UTF-8" standalone="yes"?><Relationships xmlns="http://schemas.openxmlformats.org/package/2006/relationships"><Relationship Target="../notesSlides/notesSlide10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7.xml.rels><?xml version="1.0" encoding="UTF-8" standalone="yes"?><Relationships xmlns="http://schemas.openxmlformats.org/package/2006/relationships"><Relationship Target="../notesSlides/notesSlide10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8.xml.rels><?xml version="1.0" encoding="UTF-8" standalone="yes"?><Relationships xmlns="http://schemas.openxmlformats.org/package/2006/relationships"><Relationship Target="../notesSlides/notesSlide10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9.xml.rels><?xml version="1.0" encoding="UTF-8" standalone="yes"?><Relationships xmlns="http://schemas.openxmlformats.org/package/2006/relationships"><Relationship Target="../notesSlides/notesSlide10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0.xml.rels><?xml version="1.0" encoding="UTF-8" standalone="yes"?><Relationships xmlns="http://schemas.openxmlformats.org/package/2006/relationships"><Relationship Target="../notesSlides/notesSlide11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1.xml.rels><?xml version="1.0" encoding="UTF-8" standalone="yes"?><Relationships xmlns="http://schemas.openxmlformats.org/package/2006/relationships"><Relationship Target="../notesSlides/notesSlide11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2.xml.rels><?xml version="1.0" encoding="UTF-8" standalone="yes"?><Relationships xmlns="http://schemas.openxmlformats.org/package/2006/relationships"><Relationship Target="../notesSlides/notesSlide11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3.xml.rels><?xml version="1.0" encoding="UTF-8" standalone="yes"?><Relationships xmlns="http://schemas.openxmlformats.org/package/2006/relationships"><Relationship Target="../notesSlides/notesSlide11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4.xml.rels><?xml version="1.0" encoding="UTF-8" standalone="yes"?><Relationships xmlns="http://schemas.openxmlformats.org/package/2006/relationships"><Relationship Target="../notesSlides/notesSlide1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jsbin.com/woweg" Type="http://schemas.openxmlformats.org/officeDocument/2006/relationships/hyperlink" TargetMode="External" Id="rId4"/><Relationship Target="../media/image21.png" Type="http://schemas.openxmlformats.org/officeDocument/2006/relationships/image" Id="rId3"/></Relationships>
</file>

<file path=ppt/slides/_rels/slide115.xml.rels><?xml version="1.0" encoding="UTF-8" standalone="yes"?><Relationships xmlns="http://schemas.openxmlformats.org/package/2006/relationships"><Relationship Target="../notesSlides/notesSlide1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5.png" Type="http://schemas.openxmlformats.org/officeDocument/2006/relationships/image" Id="rId3"/></Relationships>
</file>

<file path=ppt/slides/_rels/slide116.xml.rels><?xml version="1.0" encoding="UTF-8" standalone="yes"?><Relationships xmlns="http://schemas.openxmlformats.org/package/2006/relationships"><Relationship Target="../notesSlides/notesSlide11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7.xml.rels><?xml version="1.0" encoding="UTF-8" standalone="yes"?><Relationships xmlns="http://schemas.openxmlformats.org/package/2006/relationships"><Relationship Target="../notesSlides/notesSlide11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8.xml.rels><?xml version="1.0" encoding="UTF-8" standalone="yes"?><Relationships xmlns="http://schemas.openxmlformats.org/package/2006/relationships"><Relationship Target="../notesSlides/notesSlide11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0.png" Type="http://schemas.openxmlformats.org/officeDocument/2006/relationships/image" Id="rId3"/></Relationships>
</file>

<file path=ppt/slides/_rels/slide119.xml.rels><?xml version="1.0" encoding="UTF-8" standalone="yes"?><Relationships xmlns="http://schemas.openxmlformats.org/package/2006/relationships"><Relationship Target="../notesSlides/notesSlide11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9.jpg" Type="http://schemas.openxmlformats.org/officeDocument/2006/relationships/image" Id="rId3"/></Relationships>
</file>

<file path=ppt/slides/_rels/slide120.xml.rels><?xml version="1.0" encoding="UTF-8" standalone="yes"?><Relationships xmlns="http://schemas.openxmlformats.org/package/2006/relationships"><Relationship Target="../notesSlides/notesSlide12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1.xml.rels><?xml version="1.0" encoding="UTF-8" standalone="yes"?><Relationships xmlns="http://schemas.openxmlformats.org/package/2006/relationships"><Relationship Target="../notesSlides/notesSlide12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2.xml.rels><?xml version="1.0" encoding="UTF-8" standalone="yes"?><Relationships xmlns="http://schemas.openxmlformats.org/package/2006/relationships"><Relationship Target="../notesSlides/notesSlide12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3.xml.rels><?xml version="1.0" encoding="UTF-8" standalone="yes"?><Relationships xmlns="http://schemas.openxmlformats.org/package/2006/relationships"><Relationship Target="../notesSlides/notesSlide12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4.xml.rels><?xml version="1.0" encoding="UTF-8" standalone="yes"?><Relationships xmlns="http://schemas.openxmlformats.org/package/2006/relationships"><Relationship Target="../notesSlides/notesSlide12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5.xml.rels><?xml version="1.0" encoding="UTF-8" standalone="yes"?><Relationships xmlns="http://schemas.openxmlformats.org/package/2006/relationships"><Relationship Target="../notesSlides/notesSlide12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6.xml.rels><?xml version="1.0" encoding="UTF-8" standalone="yes"?><Relationships xmlns="http://schemas.openxmlformats.org/package/2006/relationships"><Relationship Target="../notesSlides/notesSlide12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7.xml.rels><?xml version="1.0" encoding="UTF-8" standalone="yes"?><Relationships xmlns="http://schemas.openxmlformats.org/package/2006/relationships"><Relationship Target="../notesSlides/notesSlide12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8.xml.rels><?xml version="1.0" encoding="UTF-8" standalone="yes"?><Relationships xmlns="http://schemas.openxmlformats.org/package/2006/relationships"><Relationship Target="../notesSlides/notesSlide12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9.xml.rels><?xml version="1.0" encoding="UTF-8" standalone="yes"?><Relationships xmlns="http://schemas.openxmlformats.org/package/2006/relationships"><Relationship Target="../notesSlides/notesSlide12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4"/><Relationship Target="http://jsbin.com/zowev" Type="http://schemas.openxmlformats.org/officeDocument/2006/relationships/hyperlink" TargetMode="External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4.png" Type="http://schemas.openxmlformats.org/officeDocument/2006/relationships/image" Id="rId3"/></Relationships>
</file>

<file path=ppt/slides/_rels/slide130.xml.rels><?xml version="1.0" encoding="UTF-8" standalone="yes"?><Relationships xmlns="http://schemas.openxmlformats.org/package/2006/relationships"><Relationship Target="../notesSlides/notesSlide13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1.xml.rels><?xml version="1.0" encoding="UTF-8" standalone="yes"?><Relationships xmlns="http://schemas.openxmlformats.org/package/2006/relationships"><Relationship Target="../notesSlides/notesSlide1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4.png" Type="http://schemas.openxmlformats.org/officeDocument/2006/relationships/image" Id="rId3"/></Relationships>
</file>

<file path=ppt/slides/_rels/slide132.xml.rels><?xml version="1.0" encoding="UTF-8" standalone="yes"?><Relationships xmlns="http://schemas.openxmlformats.org/package/2006/relationships"><Relationship Target="../notesSlides/notesSlide13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3.xml.rels><?xml version="1.0" encoding="UTF-8" standalone="yes"?><Relationships xmlns="http://schemas.openxmlformats.org/package/2006/relationships"><Relationship Target="../notesSlides/notesSlide13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4.xml.rels><?xml version="1.0" encoding="UTF-8" standalone="yes"?><Relationships xmlns="http://schemas.openxmlformats.org/package/2006/relationships"><Relationship Target="../notesSlides/notesSlide13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5.xml.rels><?xml version="1.0" encoding="UTF-8" standalone="yes"?><Relationships xmlns="http://schemas.openxmlformats.org/package/2006/relationships"><Relationship Target="../notesSlides/notesSlide13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6.xml.rels><?xml version="1.0" encoding="UTF-8" standalone="yes"?><Relationships xmlns="http://schemas.openxmlformats.org/package/2006/relationships"><Relationship Target="../notesSlides/notesSlide13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7.xml.rels><?xml version="1.0" encoding="UTF-8" standalone="yes"?><Relationships xmlns="http://schemas.openxmlformats.org/package/2006/relationships"><Relationship Target="../notesSlides/notesSlide13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8.xml.rels><?xml version="1.0" encoding="UTF-8" standalone="yes"?><Relationships xmlns="http://schemas.openxmlformats.org/package/2006/relationships"><Relationship Target="../notesSlides/notesSlide13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9.xml.rels><?xml version="1.0" encoding="UTF-8" standalone="yes"?><Relationships xmlns="http://schemas.openxmlformats.org/package/2006/relationships"><Relationship Target="../notesSlides/notesSlide13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0.xml.rels><?xml version="1.0" encoding="UTF-8" standalone="yes"?><Relationships xmlns="http://schemas.openxmlformats.org/package/2006/relationships"><Relationship Target="../notesSlides/notesSlide14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1.xml.rels><?xml version="1.0" encoding="UTF-8" standalone="yes"?><Relationships xmlns="http://schemas.openxmlformats.org/package/2006/relationships"><Relationship Target="../notesSlides/notesSlide14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2.xml.rels><?xml version="1.0" encoding="UTF-8" standalone="yes"?><Relationships xmlns="http://schemas.openxmlformats.org/package/2006/relationships"><Relationship Target="../notesSlides/notesSlide14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3.xml.rels><?xml version="1.0" encoding="UTF-8" standalone="yes"?><Relationships xmlns="http://schemas.openxmlformats.org/package/2006/relationships"><Relationship Target="../notesSlides/notesSlide14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4.xml.rels><?xml version="1.0" encoding="UTF-8" standalone="yes"?><Relationships xmlns="http://schemas.openxmlformats.org/package/2006/relationships"><Relationship Target="../notesSlides/notesSlide14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5.xml.rels><?xml version="1.0" encoding="UTF-8" standalone="yes"?><Relationships xmlns="http://schemas.openxmlformats.org/package/2006/relationships"><Relationship Target="../notesSlides/notesSlide14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6.xml.rels><?xml version="1.0" encoding="UTF-8" standalone="yes"?><Relationships xmlns="http://schemas.openxmlformats.org/package/2006/relationships"><Relationship Target="../notesSlides/notesSlide14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7.xml.rels><?xml version="1.0" encoding="UTF-8" standalone="yes"?><Relationships xmlns="http://schemas.openxmlformats.org/package/2006/relationships"><Relationship Target="../notesSlides/notesSlide14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8.xml.rels><?xml version="1.0" encoding="UTF-8" standalone="yes"?><Relationships xmlns="http://schemas.openxmlformats.org/package/2006/relationships"><Relationship Target="../notesSlides/notesSlide14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jsbin.com/jeqof" Type="http://schemas.openxmlformats.org/officeDocument/2006/relationships/hyperlink" TargetMode="External" Id="rId4"/><Relationship Target="../media/image21.png" Type="http://schemas.openxmlformats.org/officeDocument/2006/relationships/image" Id="rId3"/></Relationships>
</file>

<file path=ppt/slides/_rels/slide149.xml.rels><?xml version="1.0" encoding="UTF-8" standalone="yes"?><Relationships xmlns="http://schemas.openxmlformats.org/package/2006/relationships"><Relationship Target="../notesSlides/notesSlide14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jpg" Type="http://schemas.openxmlformats.org/officeDocument/2006/relationships/image" Id="rId3"/></Relationships>
</file>

<file path=ppt/slides/_rels/slide150.xml.rels><?xml version="1.0" encoding="UTF-8" standalone="yes"?><Relationships xmlns="http://schemas.openxmlformats.org/package/2006/relationships"><Relationship Target="../notesSlides/notesSlide15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1.xml.rels><?xml version="1.0" encoding="UTF-8" standalone="yes"?><Relationships xmlns="http://schemas.openxmlformats.org/package/2006/relationships"><Relationship Target="../notesSlides/notesSlide15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2.xml.rels><?xml version="1.0" encoding="UTF-8" standalone="yes"?><Relationships xmlns="http://schemas.openxmlformats.org/package/2006/relationships"><Relationship Target="../notesSlides/notesSlide15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3.xml.rels><?xml version="1.0" encoding="UTF-8" standalone="yes"?><Relationships xmlns="http://schemas.openxmlformats.org/package/2006/relationships"><Relationship Target="../notesSlides/notesSlide15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5.png" Type="http://schemas.openxmlformats.org/officeDocument/2006/relationships/image" Id="rId3"/></Relationships>
</file>

<file path=ppt/slides/_rels/slide154.xml.rels><?xml version="1.0" encoding="UTF-8" standalone="yes"?><Relationships xmlns="http://schemas.openxmlformats.org/package/2006/relationships"><Relationship Target="../notesSlides/notesSlide15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8.jpg" Type="http://schemas.openxmlformats.org/officeDocument/2006/relationships/image" Id="rId3"/></Relationships>
</file>

<file path=ppt/slides/_rels/slide155.xml.rels><?xml version="1.0" encoding="UTF-8" standalone="yes"?><Relationships xmlns="http://schemas.openxmlformats.org/package/2006/relationships"><Relationship Target="../notesSlides/notesSlide15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3.jpg" Type="http://schemas.openxmlformats.org/officeDocument/2006/relationships/image" Id="rId3"/></Relationships>
</file>

<file path=ppt/slides/_rels/slide156.xml.rels><?xml version="1.0" encoding="UTF-8" standalone="yes"?><Relationships xmlns="http://schemas.openxmlformats.org/package/2006/relationships"><Relationship Target="../notesSlides/notesSlide15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9.jpg" Type="http://schemas.openxmlformats.org/officeDocument/2006/relationships/image" Id="rId3"/></Relationships>
</file>

<file path=ppt/slides/_rels/slide157.xml.rels><?xml version="1.0" encoding="UTF-8" standalone="yes"?><Relationships xmlns="http://schemas.openxmlformats.org/package/2006/relationships"><Relationship Target="../notesSlides/notesSlide15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1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jp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5.jp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4"/><Relationship Target="http://jsbin.com/huqif/1/edit" Type="http://schemas.openxmlformats.org/officeDocument/2006/relationships/hyperlink" TargetMode="External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jp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3.jpg" Type="http://schemas.openxmlformats.org/officeDocument/2006/relationships/image" Id="rId4"/><Relationship Target="../media/image01.jpg" Type="http://schemas.openxmlformats.org/officeDocument/2006/relationships/image" Id="rId3"/><Relationship Target="../media/image04.jpg" Type="http://schemas.openxmlformats.org/officeDocument/2006/relationships/image" Id="rId5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jp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jsbin.com/lutug/1/edit" Type="http://schemas.openxmlformats.org/officeDocument/2006/relationships/hyperlink" TargetMode="External" Id="rId4"/><Relationship Target="../media/image21.png" Type="http://schemas.openxmlformats.org/officeDocument/2006/relationships/image" Id="rId3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jpg" Type="http://schemas.openxmlformats.org/officeDocument/2006/relationships/image" Id="rId3"/></Relationships>
</file>

<file path=ppt/slides/_rels/slide34.xml.rels><?xml version="1.0" encoding="UTF-8" standalone="yes"?><Relationships xmlns="http://schemas.openxmlformats.org/package/2006/relationships"><Relationship Target="../notesSlides/notesSlide3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6.jpg" Type="http://schemas.openxmlformats.org/officeDocument/2006/relationships/image" Id="rId3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2.png" Type="http://schemas.openxmlformats.org/officeDocument/2006/relationships/image" Id="rId3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9.xml.rels><?xml version="1.0" encoding="UTF-8" standalone="yes"?><Relationships xmlns="http://schemas.openxmlformats.org/package/2006/relationships"><Relationship Target="../notesSlides/notesSlide3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jpg" Type="http://schemas.openxmlformats.org/officeDocument/2006/relationships/image" Id="rId3"/></Relationships>
</file>

<file path=ppt/slides/_rels/slide40.xml.rels><?xml version="1.0" encoding="UTF-8" standalone="yes"?><Relationships xmlns="http://schemas.openxmlformats.org/package/2006/relationships"><Relationship Target="../notesSlides/notesSlide4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1.xml.rels><?xml version="1.0" encoding="UTF-8" standalone="yes"?><Relationships xmlns="http://schemas.openxmlformats.org/package/2006/relationships"><Relationship Target="../notesSlides/notesSlide4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2.xml.rels><?xml version="1.0" encoding="UTF-8" standalone="yes"?><Relationships xmlns="http://schemas.openxmlformats.org/package/2006/relationships"><Relationship Target="../notesSlides/notesSlide4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3.xml.rels><?xml version="1.0" encoding="UTF-8" standalone="yes"?><Relationships xmlns="http://schemas.openxmlformats.org/package/2006/relationships"><Relationship Target="../notesSlides/notesSlide4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44.xml.rels><?xml version="1.0" encoding="UTF-8" standalone="yes"?><Relationships xmlns="http://schemas.openxmlformats.org/package/2006/relationships"><Relationship Target="../notesSlides/notesSlide4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45.xml.rels><?xml version="1.0" encoding="UTF-8" standalone="yes"?><Relationships xmlns="http://schemas.openxmlformats.org/package/2006/relationships"><Relationship Target="../notesSlides/notesSlide4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46.xml.rels><?xml version="1.0" encoding="UTF-8" standalone="yes"?><Relationships xmlns="http://schemas.openxmlformats.org/package/2006/relationships"><Relationship Target="../notesSlides/notesSlide4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47.xml.rels><?xml version="1.0" encoding="UTF-8" standalone="yes"?><Relationships xmlns="http://schemas.openxmlformats.org/package/2006/relationships"><Relationship Target="../notesSlides/notesSlide4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48.xml.rels><?xml version="1.0" encoding="UTF-8" standalone="yes"?><Relationships xmlns="http://schemas.openxmlformats.org/package/2006/relationships"><Relationship Target="../notesSlides/notesSlide4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9.xml.rels><?xml version="1.0" encoding="UTF-8" standalone="yes"?><Relationships xmlns="http://schemas.openxmlformats.org/package/2006/relationships"><Relationship Target="../notesSlides/notesSlide4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0.jpg" Type="http://schemas.openxmlformats.org/officeDocument/2006/relationships/image" Id="rId3"/></Relationships>
</file>

<file path=ppt/slides/_rels/slide50.xml.rels><?xml version="1.0" encoding="UTF-8" standalone="yes"?><Relationships xmlns="http://schemas.openxmlformats.org/package/2006/relationships"><Relationship Target="../notesSlides/notesSlide5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1.xml.rels><?xml version="1.0" encoding="UTF-8" standalone="yes"?><Relationships xmlns="http://schemas.openxmlformats.org/package/2006/relationships"><Relationship Target="../notesSlides/notesSlide5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2.xml.rels><?xml version="1.0" encoding="UTF-8" standalone="yes"?><Relationships xmlns="http://schemas.openxmlformats.org/package/2006/relationships"><Relationship Target="../notesSlides/notesSlide5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3.xml.rels><?xml version="1.0" encoding="UTF-8" standalone="yes"?><Relationships xmlns="http://schemas.openxmlformats.org/package/2006/relationships"><Relationship Target="../notesSlides/notesSlide5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4.xml.rels><?xml version="1.0" encoding="UTF-8" standalone="yes"?><Relationships xmlns="http://schemas.openxmlformats.org/package/2006/relationships"><Relationship Target="../notesSlides/notesSlide5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3.jpg" Type="http://schemas.openxmlformats.org/officeDocument/2006/relationships/image" Id="rId3"/></Relationships>
</file>

<file path=ppt/slides/_rels/slide55.xml.rels><?xml version="1.0" encoding="UTF-8" standalone="yes"?><Relationships xmlns="http://schemas.openxmlformats.org/package/2006/relationships"><Relationship Target="../notesSlides/notesSlide5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6.xml.rels><?xml version="1.0" encoding="UTF-8" standalone="yes"?><Relationships xmlns="http://schemas.openxmlformats.org/package/2006/relationships"><Relationship Target="../notesSlides/notesSlide5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7.xml.rels><?xml version="1.0" encoding="UTF-8" standalone="yes"?><Relationships xmlns="http://schemas.openxmlformats.org/package/2006/relationships"><Relationship Target="../notesSlides/notesSlide5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8.xml.rels><?xml version="1.0" encoding="UTF-8" standalone="yes"?><Relationships xmlns="http://schemas.openxmlformats.org/package/2006/relationships"><Relationship Target="../notesSlides/notesSlide5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9.xml.rels><?xml version="1.0" encoding="UTF-8" standalone="yes"?><Relationships xmlns="http://schemas.openxmlformats.org/package/2006/relationships"><Relationship Target="../notesSlides/notesSlide5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jpg" Type="http://schemas.openxmlformats.org/officeDocument/2006/relationships/image" Id="rId3"/></Relationships>
</file>

<file path=ppt/slides/_rels/slide60.xml.rels><?xml version="1.0" encoding="UTF-8" standalone="yes"?><Relationships xmlns="http://schemas.openxmlformats.org/package/2006/relationships"><Relationship Target="../notesSlides/notesSlide6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1.xml.rels><?xml version="1.0" encoding="UTF-8" standalone="yes"?><Relationships xmlns="http://schemas.openxmlformats.org/package/2006/relationships"><Relationship Target="../notesSlides/notesSlide6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6.png" Type="http://schemas.openxmlformats.org/officeDocument/2006/relationships/image" Id="rId3"/></Relationships>
</file>

<file path=ppt/slides/_rels/slide62.xml.rels><?xml version="1.0" encoding="UTF-8" standalone="yes"?><Relationships xmlns="http://schemas.openxmlformats.org/package/2006/relationships"><Relationship Target="../notesSlides/notesSlide6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3.xml.rels><?xml version="1.0" encoding="UTF-8" standalone="yes"?><Relationships xmlns="http://schemas.openxmlformats.org/package/2006/relationships"><Relationship Target="../notesSlides/notesSlide6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4.xml.rels><?xml version="1.0" encoding="UTF-8" standalone="yes"?><Relationships xmlns="http://schemas.openxmlformats.org/package/2006/relationships"><Relationship Target="../notesSlides/notesSlide6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5.xml.rels><?xml version="1.0" encoding="UTF-8" standalone="yes"?><Relationships xmlns="http://schemas.openxmlformats.org/package/2006/relationships"><Relationship Target="../notesSlides/notesSlide6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6.xml.rels><?xml version="1.0" encoding="UTF-8" standalone="yes"?><Relationships xmlns="http://schemas.openxmlformats.org/package/2006/relationships"><Relationship Target="../notesSlides/notesSlide6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jsbin.com/yumog/" Type="http://schemas.openxmlformats.org/officeDocument/2006/relationships/hyperlink" TargetMode="External" Id="rId4"/><Relationship Target="../media/image21.png" Type="http://schemas.openxmlformats.org/officeDocument/2006/relationships/image" Id="rId3"/></Relationships>
</file>

<file path=ppt/slides/_rels/slide67.xml.rels><?xml version="1.0" encoding="UTF-8" standalone="yes"?><Relationships xmlns="http://schemas.openxmlformats.org/package/2006/relationships"><Relationship Target="../notesSlides/notesSlide6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4.png" Type="http://schemas.openxmlformats.org/officeDocument/2006/relationships/image" Id="rId3"/></Relationships>
</file>

<file path=ppt/slides/_rels/slide68.xml.rels><?xml version="1.0" encoding="UTF-8" standalone="yes"?><Relationships xmlns="http://schemas.openxmlformats.org/package/2006/relationships"><Relationship Target="../notesSlides/notesSlide6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9.xml.rels><?xml version="1.0" encoding="UTF-8" standalone="yes"?><Relationships xmlns="http://schemas.openxmlformats.org/package/2006/relationships"><Relationship Target="../notesSlides/notesSlide6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6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1.png" Type="http://schemas.openxmlformats.org/officeDocument/2006/relationships/image" Id="rId3"/></Relationships>
</file>

<file path=ppt/slides/_rels/slide70.xml.rels><?xml version="1.0" encoding="UTF-8" standalone="yes"?><Relationships xmlns="http://schemas.openxmlformats.org/package/2006/relationships"><Relationship Target="../notesSlides/notesSlide7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1.xml.rels><?xml version="1.0" encoding="UTF-8" standalone="yes"?><Relationships xmlns="http://schemas.openxmlformats.org/package/2006/relationships"><Relationship Target="../notesSlides/notesSlide7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3.png" Type="http://schemas.openxmlformats.org/officeDocument/2006/relationships/image" Id="rId3"/></Relationships>
</file>

<file path=ppt/slides/_rels/slide72.xml.rels><?xml version="1.0" encoding="UTF-8" standalone="yes"?><Relationships xmlns="http://schemas.openxmlformats.org/package/2006/relationships"><Relationship Target="../notesSlides/notesSlide7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3.xml.rels><?xml version="1.0" encoding="UTF-8" standalone="yes"?><Relationships xmlns="http://schemas.openxmlformats.org/package/2006/relationships"><Relationship Target="../notesSlides/notesSlide7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5.png" Type="http://schemas.openxmlformats.org/officeDocument/2006/relationships/image" Id="rId3"/></Relationships>
</file>

<file path=ppt/slides/_rels/slide74.xml.rels><?xml version="1.0" encoding="UTF-8" standalone="yes"?><Relationships xmlns="http://schemas.openxmlformats.org/package/2006/relationships"><Relationship Target="../notesSlides/notesSlide7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5.xml.rels><?xml version="1.0" encoding="UTF-8" standalone="yes"?><Relationships xmlns="http://schemas.openxmlformats.org/package/2006/relationships"><Relationship Target="../notesSlides/notesSlide7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4"/><Relationship Target="http://jsbin.com/zegat" Type="http://schemas.openxmlformats.org/officeDocument/2006/relationships/hyperlink" TargetMode="External" Id="rId3"/></Relationships>
</file>

<file path=ppt/slides/_rels/slide76.xml.rels><?xml version="1.0" encoding="UTF-8" standalone="yes"?><Relationships xmlns="http://schemas.openxmlformats.org/package/2006/relationships"><Relationship Target="../notesSlides/notesSlide7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7.png" Type="http://schemas.openxmlformats.org/officeDocument/2006/relationships/image" Id="rId3"/></Relationships>
</file>

<file path=ppt/slides/_rels/slide77.xml.rels><?xml version="1.0" encoding="UTF-8" standalone="yes"?><Relationships xmlns="http://schemas.openxmlformats.org/package/2006/relationships"><Relationship Target="../notesSlides/notesSlide7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8.xml.rels><?xml version="1.0" encoding="UTF-8" standalone="yes"?><Relationships xmlns="http://schemas.openxmlformats.org/package/2006/relationships"><Relationship Target="../notesSlides/notesSlide7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9.xml.rels><?xml version="1.0" encoding="UTF-8" standalone="yes"?><Relationships xmlns="http://schemas.openxmlformats.org/package/2006/relationships"><Relationship Target="../notesSlides/notesSlide7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jpg" Type="http://schemas.openxmlformats.org/officeDocument/2006/relationships/image" Id="rId3"/></Relationships>
</file>

<file path=ppt/slides/_rels/slide80.xml.rels><?xml version="1.0" encoding="UTF-8" standalone="yes"?><Relationships xmlns="http://schemas.openxmlformats.org/package/2006/relationships"><Relationship Target="../notesSlides/notesSlide8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1.xml.rels><?xml version="1.0" encoding="UTF-8" standalone="yes"?><Relationships xmlns="http://schemas.openxmlformats.org/package/2006/relationships"><Relationship Target="../notesSlides/notesSlide8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2.png" Type="http://schemas.openxmlformats.org/officeDocument/2006/relationships/image" Id="rId3"/></Relationships>
</file>

<file path=ppt/slides/_rels/slide82.xml.rels><?xml version="1.0" encoding="UTF-8" standalone="yes"?><Relationships xmlns="http://schemas.openxmlformats.org/package/2006/relationships"><Relationship Target="../notesSlides/notesSlide8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3.xml.rels><?xml version="1.0" encoding="UTF-8" standalone="yes"?><Relationships xmlns="http://schemas.openxmlformats.org/package/2006/relationships"><Relationship Target="../notesSlides/notesSlide8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4.xml.rels><?xml version="1.0" encoding="UTF-8" standalone="yes"?><Relationships xmlns="http://schemas.openxmlformats.org/package/2006/relationships"><Relationship Target="../notesSlides/notesSlide8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4"/><Relationship Target="http://jsbin.com/yikoqi" Type="http://schemas.openxmlformats.org/officeDocument/2006/relationships/hyperlink" TargetMode="External" Id="rId3"/></Relationships>
</file>

<file path=ppt/slides/_rels/slide85.xml.rels><?xml version="1.0" encoding="UTF-8" standalone="yes"?><Relationships xmlns="http://schemas.openxmlformats.org/package/2006/relationships"><Relationship Target="../notesSlides/notesSlide8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6.xml.rels><?xml version="1.0" encoding="UTF-8" standalone="yes"?><Relationships xmlns="http://schemas.openxmlformats.org/package/2006/relationships"><Relationship Target="../notesSlides/notesSlide8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8.png" Type="http://schemas.openxmlformats.org/officeDocument/2006/relationships/image" Id="rId3"/></Relationships>
</file>

<file path=ppt/slides/_rels/slide87.xml.rels><?xml version="1.0" encoding="UTF-8" standalone="yes"?><Relationships xmlns="http://schemas.openxmlformats.org/package/2006/relationships"><Relationship Target="../notesSlides/notesSlide8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8.xml.rels><?xml version="1.0" encoding="UTF-8" standalone="yes"?><Relationships xmlns="http://schemas.openxmlformats.org/package/2006/relationships"><Relationship Target="../notesSlides/notesSlide8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7.png" Type="http://schemas.openxmlformats.org/officeDocument/2006/relationships/image" Id="rId3"/></Relationships>
</file>

<file path=ppt/slides/_rels/slide89.xml.rels><?xml version="1.0" encoding="UTF-8" standalone="yes"?><Relationships xmlns="http://schemas.openxmlformats.org/package/2006/relationships"><Relationship Target="../notesSlides/notesSlide8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9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3"/></Relationships>
</file>

<file path=ppt/slides/_rels/slide90.xml.rels><?xml version="1.0" encoding="UTF-8" standalone="yes"?><Relationships xmlns="http://schemas.openxmlformats.org/package/2006/relationships"><Relationship Target="../notesSlides/notesSlide9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1.xml.rels><?xml version="1.0" encoding="UTF-8" standalone="yes"?><Relationships xmlns="http://schemas.openxmlformats.org/package/2006/relationships"><Relationship Target="../notesSlides/notesSlide9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2.xml.rels><?xml version="1.0" encoding="UTF-8" standalone="yes"?><Relationships xmlns="http://schemas.openxmlformats.org/package/2006/relationships"><Relationship Target="../notesSlides/notesSlide9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0.png" Type="http://schemas.openxmlformats.org/officeDocument/2006/relationships/image" Id="rId3"/></Relationships>
</file>

<file path=ppt/slides/_rels/slide93.xml.rels><?xml version="1.0" encoding="UTF-8" standalone="yes"?><Relationships xmlns="http://schemas.openxmlformats.org/package/2006/relationships"><Relationship Target="../notesSlides/notesSlide9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4.xml.rels><?xml version="1.0" encoding="UTF-8" standalone="yes"?><Relationships xmlns="http://schemas.openxmlformats.org/package/2006/relationships"><Relationship Target="../notesSlides/notesSlide9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5.xml.rels><?xml version="1.0" encoding="UTF-8" standalone="yes"?><Relationships xmlns="http://schemas.openxmlformats.org/package/2006/relationships"><Relationship Target="../notesSlides/notesSlide9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2.png" Type="http://schemas.openxmlformats.org/officeDocument/2006/relationships/image" Id="rId4"/><Relationship Target="../media/image36.png" Type="http://schemas.openxmlformats.org/officeDocument/2006/relationships/image" Id="rId3"/></Relationships>
</file>

<file path=ppt/slides/_rels/slide96.xml.rels><?xml version="1.0" encoding="UTF-8" standalone="yes"?><Relationships xmlns="http://schemas.openxmlformats.org/package/2006/relationships"><Relationship Target="../notesSlides/notesSlide9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7.xml.rels><?xml version="1.0" encoding="UTF-8" standalone="yes"?><Relationships xmlns="http://schemas.openxmlformats.org/package/2006/relationships"><Relationship Target="../notesSlides/notesSlide9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7.png" Type="http://schemas.openxmlformats.org/officeDocument/2006/relationships/image" Id="rId4"/><Relationship Target="../media/image33.png" Type="http://schemas.openxmlformats.org/officeDocument/2006/relationships/image" Id="rId3"/></Relationships>
</file>

<file path=ppt/slides/_rels/slide98.xml.rels><?xml version="1.0" encoding="UTF-8" standalone="yes"?><Relationships xmlns="http://schemas.openxmlformats.org/package/2006/relationships"><Relationship Target="../notesSlides/notesSlide9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9.xml.rels><?xml version="1.0" encoding="UTF-8" standalone="yes"?><Relationships xmlns="http://schemas.openxmlformats.org/package/2006/relationships"><Relationship Target="../notesSlides/notesSlide9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4.png" Type="http://schemas.openxmlformats.org/officeDocument/2006/relationships/image" Id="rId4"/><Relationship Target="../media/image37.png" Type="http://schemas.openxmlformats.org/officeDocument/2006/relationships/image" Id="rId3"/><Relationship Target="../media/image42.png" Type="http://schemas.openxmlformats.org/officeDocument/2006/relationships/image" Id="rId5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 txBox="1"/>
          <p:nvPr>
            <p:ph idx="1" type="subTitle"/>
          </p:nvPr>
        </p:nvSpPr>
        <p:spPr>
          <a:xfrm>
            <a:off y="2840050" x="685800"/>
            <a:ext cy="1159799" cx="3889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600" lang="en"/>
              <a:t>Joe Nelson</a:t>
            </a:r>
          </a:p>
          <a:p>
            <a:pPr>
              <a:spcBef>
                <a:spcPts val="0"/>
              </a:spcBef>
              <a:buNone/>
            </a:pPr>
            <a:r>
              <a:rPr sz="3600" lang="en"/>
              <a:t>@begriffs</a:t>
            </a:r>
          </a:p>
        </p:txBody>
      </p:sp>
      <p:sp>
        <p:nvSpPr>
          <p:cNvPr id="24" name="Shape 24"/>
          <p:cNvSpPr txBox="1"/>
          <p:nvPr>
            <p:ph type="ctrTitle"/>
          </p:nvPr>
        </p:nvSpPr>
        <p:spPr>
          <a:xfrm>
            <a:off y="1149142" x="685800"/>
            <a:ext cy="1159799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Welcome</a:t>
            </a:r>
          </a:p>
        </p:txBody>
      </p:sp>
      <p:sp>
        <p:nvSpPr>
          <p:cNvPr id="25" name="Shape 25"/>
          <p:cNvSpPr txBox="1"/>
          <p:nvPr>
            <p:ph idx="2" type="subTitle"/>
          </p:nvPr>
        </p:nvSpPr>
        <p:spPr>
          <a:xfrm>
            <a:off y="2840050" x="4575600"/>
            <a:ext cy="1159799" cx="3889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600" lang="en"/>
              <a:t>Brian Lonsdorf</a:t>
            </a:r>
          </a:p>
          <a:p>
            <a:pPr rtl="0" lvl="0">
              <a:spcBef>
                <a:spcPts val="0"/>
              </a:spcBef>
              <a:buNone/>
            </a:pPr>
            <a:r>
              <a:rPr sz="3600" lang="en"/>
              <a:t>@drboolean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" name="Shape 95"/>
          <p:cNvSpPr txBox="1"/>
          <p:nvPr/>
        </p:nvSpPr>
        <p:spPr>
          <a:xfrm>
            <a:off y="3209775" x="5848650"/>
            <a:ext cy="352499" cx="907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Mutation</a:t>
            </a:r>
          </a:p>
        </p:txBody>
      </p:sp>
      <p:sp>
        <p:nvSpPr>
          <p:cNvPr id="96" name="Shape 9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separate </a:t>
            </a:r>
            <a:r>
              <a:rPr lang="en">
                <a:solidFill>
                  <a:srgbClr val="CCCCCC"/>
                </a:solidFill>
              </a:rPr>
              <a:t>mutation from calculation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y="2193100" x="438725"/>
            <a:ext cy="2761200" cx="4109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89BDFF"/>
                </a:solidFill>
              </a:rPr>
              <a:t>teaser</a:t>
            </a:r>
            <a:r>
              <a:rPr sz="1400" lang="en">
                <a:solidFill>
                  <a:srgbClr val="F8F8F8"/>
                </a:solidFill>
              </a:rPr>
              <a:t>(size, elt)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setText(elt, </a:t>
            </a:r>
            <a:r>
              <a:rPr sz="1400" lang="en">
                <a:solidFill>
                  <a:srgbClr val="DAD085"/>
                </a:solidFill>
              </a:rPr>
              <a:t>slice</a:t>
            </a:r>
            <a:r>
              <a:rPr sz="1400" lang="en">
                <a:solidFill>
                  <a:srgbClr val="F8F8F8"/>
                </a:solidFill>
              </a:rPr>
              <a:t>(</a:t>
            </a:r>
            <a:r>
              <a:rPr sz="1400" lang="en">
                <a:solidFill>
                  <a:srgbClr val="3387CC"/>
                </a:solidFill>
              </a:rPr>
              <a:t>0</a:t>
            </a:r>
            <a:r>
              <a:rPr sz="1400" lang="en">
                <a:solidFill>
                  <a:srgbClr val="F8F8F8"/>
                </a:solidFill>
              </a:rPr>
              <a:t>, size, text(elt)));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}</a:t>
            </a:r>
            <a:br>
              <a:rPr sz="1400" lang="en">
                <a:solidFill>
                  <a:srgbClr val="F8F8F8"/>
                </a:solidFill>
              </a:rPr>
            </a:b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map(teaser(</a:t>
            </a:r>
            <a:r>
              <a:rPr sz="1400" lang="en">
                <a:solidFill>
                  <a:srgbClr val="3387CC"/>
                </a:solidFill>
              </a:rPr>
              <a:t>50</a:t>
            </a:r>
            <a:r>
              <a:rPr sz="1400" lang="en">
                <a:solidFill>
                  <a:srgbClr val="F8F8F8"/>
                </a:solidFill>
              </a:rPr>
              <a:t>), all(</a:t>
            </a:r>
            <a:r>
              <a:rPr sz="1400" lang="en">
                <a:solidFill>
                  <a:srgbClr val="65B042"/>
                </a:solidFill>
              </a:rPr>
              <a:t>'p'</a:t>
            </a:r>
            <a:r>
              <a:rPr sz="1400" lang="en">
                <a:solidFill>
                  <a:srgbClr val="F8F8F8"/>
                </a:solidFill>
              </a:rPr>
              <a:t>));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BDE2D"/>
              </a:solidFill>
            </a:endParaRPr>
          </a:p>
        </p:txBody>
      </p:sp>
      <p:sp>
        <p:nvSpPr>
          <p:cNvPr id="98" name="Shape 98"/>
          <p:cNvSpPr txBox="1"/>
          <p:nvPr>
            <p:ph idx="2" type="body"/>
          </p:nvPr>
        </p:nvSpPr>
        <p:spPr>
          <a:xfrm>
            <a:off y="2193100" x="4640700"/>
            <a:ext cy="2761200" cx="4173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teaser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DAD085"/>
                </a:solidFill>
              </a:rPr>
              <a:t>slice</a:t>
            </a:r>
            <a:r>
              <a:rPr sz="1400" lang="en">
                <a:solidFill>
                  <a:srgbClr val="F8F8F8"/>
                </a:solidFill>
              </a:rPr>
              <a:t>(</a:t>
            </a:r>
            <a:r>
              <a:rPr sz="1400" lang="en">
                <a:solidFill>
                  <a:srgbClr val="3387CC"/>
                </a:solidFill>
              </a:rPr>
              <a:t>0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map(compose(setText, teaser(</a:t>
            </a:r>
            <a:r>
              <a:rPr sz="1400" lang="en">
                <a:solidFill>
                  <a:srgbClr val="3387CC"/>
                </a:solidFill>
              </a:rPr>
              <a:t>50</a:t>
            </a:r>
            <a:r>
              <a:rPr sz="1400" lang="en">
                <a:solidFill>
                  <a:srgbClr val="F8F8F8"/>
                </a:solidFill>
              </a:rPr>
              <a:t>), text), all(</a:t>
            </a:r>
            <a:r>
              <a:rPr sz="1400" lang="en">
                <a:solidFill>
                  <a:srgbClr val="65B042"/>
                </a:solidFill>
              </a:rPr>
              <a:t>'p'</a:t>
            </a:r>
            <a:r>
              <a:rPr sz="1400" lang="en">
                <a:solidFill>
                  <a:srgbClr val="F8F8F8"/>
                </a:solidFill>
              </a:rPr>
              <a:t>));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y="1426700" x="4640700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6AA84F"/>
                </a:solidFill>
              </a:rPr>
              <a:t>Merely calculates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y="1426700" x="438725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CC0000"/>
                </a:solidFill>
              </a:rPr>
              <a:t>Teaser updates DOM</a:t>
            </a:r>
          </a:p>
        </p:txBody>
      </p:sp>
      <p:cxnSp>
        <p:nvCxnSpPr>
          <p:cNvPr id="101" name="Shape 101"/>
          <p:cNvCxnSpPr/>
          <p:nvPr/>
        </p:nvCxnSpPr>
        <p:spPr>
          <a:xfrm rot="10800000">
            <a:off y="2868800" x="6296400"/>
            <a:ext cy="392999" cx="11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02" name="Shape 102"/>
          <p:cNvSpPr txBox="1"/>
          <p:nvPr/>
        </p:nvSpPr>
        <p:spPr>
          <a:xfrm>
            <a:off y="4188600" x="770850"/>
            <a:ext cy="352499" cx="907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Mutation</a:t>
            </a:r>
          </a:p>
        </p:txBody>
      </p:sp>
      <p:cxnSp>
        <p:nvCxnSpPr>
          <p:cNvPr id="103" name="Shape 103"/>
          <p:cNvCxnSpPr/>
          <p:nvPr/>
        </p:nvCxnSpPr>
        <p:spPr>
          <a:xfrm rot="10800000">
            <a:off y="3847625" x="1218600"/>
            <a:ext cy="392999" cx="11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7" name="Shape 7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8" name="Shape 708"/>
          <p:cNvSpPr txBox="1"/>
          <p:nvPr/>
        </p:nvSpPr>
        <p:spPr>
          <a:xfrm>
            <a:off y="1449150" x="714375"/>
            <a:ext cy="3585899" cx="61539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of :: a -&gt; F a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aka: pure, return, unit, point</a:t>
            </a:r>
          </a:p>
        </p:txBody>
      </p:sp>
      <p:sp>
        <p:nvSpPr>
          <p:cNvPr id="709" name="Shape 70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Pointed Functors</a:t>
            </a:r>
          </a:p>
        </p:txBody>
      </p:sp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3" name="Shape 7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4" name="Shape 714"/>
          <p:cNvSpPr txBox="1"/>
          <p:nvPr/>
        </p:nvSpPr>
        <p:spPr>
          <a:xfrm>
            <a:off y="1877775" x="366025"/>
            <a:ext cy="2551499" cx="26840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Container.of(split)</a:t>
            </a:r>
            <a:r>
              <a:rPr sz="1800" lang="en" i="1">
                <a:solidFill>
                  <a:srgbClr val="AEAEAE"/>
                </a:solidFill>
              </a:rPr>
              <a:t>// Container(split)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Maybe.of(reverse)</a:t>
            </a:r>
            <a:r>
              <a:rPr sz="1800" lang="en" i="1">
                <a:solidFill>
                  <a:srgbClr val="AEAEAE"/>
                </a:solidFill>
              </a:rPr>
              <a:t>// Maybe(reverse)</a:t>
            </a:r>
          </a:p>
        </p:txBody>
      </p:sp>
      <p:sp>
        <p:nvSpPr>
          <p:cNvPr id="715" name="Shape 71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Pointed Functors</a:t>
            </a:r>
          </a:p>
        </p:txBody>
      </p:sp>
      <p:sp>
        <p:nvSpPr>
          <p:cNvPr id="716" name="Shape 716"/>
          <p:cNvSpPr txBox="1"/>
          <p:nvPr/>
        </p:nvSpPr>
        <p:spPr>
          <a:xfrm>
            <a:off y="1725375" x="3899125"/>
            <a:ext cy="3092399" cx="50924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Future.of(</a:t>
            </a:r>
            <a:r>
              <a:rPr sz="1800" lang="en">
                <a:solidFill>
                  <a:srgbClr val="DAD085"/>
                </a:solidFill>
              </a:rPr>
              <a:t>match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E9C062"/>
                </a:solidFill>
              </a:rPr>
              <a:t>/dubstep/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 Future(match(/dubstep/))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EventStream.of(</a:t>
            </a:r>
            <a:r>
              <a:rPr sz="1800" lang="en">
                <a:solidFill>
                  <a:srgbClr val="DAD085"/>
                </a:solidFill>
              </a:rPr>
              <a:t>replace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E9C062"/>
                </a:solidFill>
              </a:rPr>
              <a:t>/dubstep/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65B042"/>
                </a:solidFill>
              </a:rPr>
              <a:t>'shoegaze'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 EventStream(match(/dubstep/,  'shoegaze'))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0" name="Shape 7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721" name="Shape 7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-914400" x="533400"/>
            <a:ext cy="7343775" cx="8572500"/>
          </a:xfrm>
          <a:prstGeom prst="rect">
            <a:avLst/>
          </a:prstGeom>
        </p:spPr>
      </p:pic>
      <p:sp>
        <p:nvSpPr>
          <p:cNvPr id="722" name="Shape 72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23" name="Shape 723"/>
          <p:cNvSpPr txBox="1"/>
          <p:nvPr>
            <p:ph idx="1" type="body"/>
          </p:nvPr>
        </p:nvSpPr>
        <p:spPr>
          <a:xfrm>
            <a:off y="1848325" x="457200"/>
            <a:ext cy="24902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“Nest computations”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functions: mjoin, chain</a:t>
            </a:r>
          </a:p>
        </p:txBody>
      </p:sp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7" name="Shape 7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8" name="Shape 728"/>
          <p:cNvSpPr txBox="1"/>
          <p:nvPr/>
        </p:nvSpPr>
        <p:spPr>
          <a:xfrm>
            <a:off y="1135100" x="4572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mjoin :: M M a -&gt; M a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chain :: (a -&gt; M b) -&gt; M a -&gt; M b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Pointed Functor + mjoin|chain = Monad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aka: pure, return, unit, point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729" name="Shape 72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3" name="Shape 7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4" name="Shape 734"/>
          <p:cNvSpPr txBox="1"/>
          <p:nvPr/>
        </p:nvSpPr>
        <p:spPr>
          <a:xfrm>
            <a:off y="1135100" x="4572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mjoin(Container(Container(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)))</a:t>
            </a:r>
          </a:p>
        </p:txBody>
      </p:sp>
      <p:sp>
        <p:nvSpPr>
          <p:cNvPr id="735" name="Shape 73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9" name="Shape 7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0" name="Shape 74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41" name="Shape 741"/>
          <p:cNvSpPr txBox="1"/>
          <p:nvPr/>
        </p:nvSpPr>
        <p:spPr>
          <a:xfrm>
            <a:off y="1135100" x="4572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getTrackingId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compose(Maybe, get(</a:t>
            </a:r>
            <a:r>
              <a:rPr sz="1800" lang="en">
                <a:solidFill>
                  <a:srgbClr val="65B042"/>
                </a:solidFill>
              </a:rPr>
              <a:t>"tracking_id"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findOrder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compose(Maybe, Api.findOrder)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getOrderTracking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compose(map(getTrackingId),  findOrder)</a:t>
            </a:r>
            <a:r>
              <a:rPr sz="1800" lang="en">
                <a:solidFill>
                  <a:srgbClr val="99CF50"/>
                </a:solidFill>
              </a:rPr>
              <a:t>var </a:t>
            </a:r>
            <a:r>
              <a:rPr sz="1800" lang="en">
                <a:solidFill>
                  <a:srgbClr val="F8F8F8"/>
                </a:solidFill>
              </a:rPr>
              <a:t>renderPage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compose(map(map(renderTemplate)), getOrderTracking)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renderPage(</a:t>
            </a:r>
            <a:r>
              <a:rPr sz="1800" lang="en">
                <a:solidFill>
                  <a:srgbClr val="3387CC"/>
                </a:solidFill>
              </a:rPr>
              <a:t>379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Maybe(Maybe(Html))</a:t>
            </a:r>
          </a:p>
        </p:txBody>
      </p:sp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5" name="Shape 7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6" name="Shape 74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47" name="Shape 747"/>
          <p:cNvSpPr txBox="1"/>
          <p:nvPr/>
        </p:nvSpPr>
        <p:spPr>
          <a:xfrm>
            <a:off y="1135100" x="4572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getTrackingId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compose(Maybe, get(</a:t>
            </a:r>
            <a:r>
              <a:rPr sz="1800" lang="en">
                <a:solidFill>
                  <a:srgbClr val="65B042"/>
                </a:solidFill>
              </a:rPr>
              <a:t>"tracking_id"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findOrder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compose(Maybe, Api.findOrder)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getOrderTracking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compose(mjoin, map(getTrackingId),  findOrder)</a:t>
            </a:r>
            <a:r>
              <a:rPr sz="1800" lang="en">
                <a:solidFill>
                  <a:srgbClr val="99CF50"/>
                </a:solidFill>
              </a:rPr>
              <a:t>var </a:t>
            </a:r>
            <a:r>
              <a:rPr sz="1800" lang="en">
                <a:solidFill>
                  <a:srgbClr val="F8F8F8"/>
                </a:solidFill>
              </a:rPr>
              <a:t>renderPage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compose(map(renderTemplate), getOrderTracking)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renderPage(</a:t>
            </a:r>
            <a:r>
              <a:rPr sz="1800" lang="en">
                <a:solidFill>
                  <a:srgbClr val="3387CC"/>
                </a:solidFill>
              </a:rPr>
              <a:t>379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Maybe(Html)</a:t>
            </a:r>
          </a:p>
        </p:txBody>
      </p:sp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1" name="Shape 7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2" name="Shape 75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53" name="Shape 753"/>
          <p:cNvSpPr txBox="1"/>
          <p:nvPr/>
        </p:nvSpPr>
        <p:spPr>
          <a:xfrm>
            <a:off y="1135100" x="304800"/>
            <a:ext cy="3899400" cx="8544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setSearchInput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(x){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(</a:t>
            </a:r>
            <a:r>
              <a:rPr sz="1800" lang="en">
                <a:solidFill>
                  <a:srgbClr val="65B042"/>
                </a:solidFill>
              </a:rPr>
              <a:t>"#input"</a:t>
            </a:r>
            <a:r>
              <a:rPr sz="1800" lang="en">
                <a:solidFill>
                  <a:srgbClr val="F8F8F8"/>
                </a:solidFill>
              </a:rPr>
              <a:t>).val(x); }.toIO()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getSearchTerm </a:t>
            </a:r>
            <a:r>
              <a:rPr sz="1800" lang="en">
                <a:solidFill>
                  <a:srgbClr val="E28964"/>
                </a:solidFill>
              </a:rPr>
              <a:t>=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(){ </a:t>
            </a:r>
            <a:r>
              <a:rPr sz="1800" lang="en">
                <a:solidFill>
                  <a:srgbClr val="E28964"/>
                </a:solidFill>
              </a:rPr>
              <a:t>return </a:t>
            </a:r>
            <a:r>
              <a:rPr sz="1800" lang="en">
                <a:solidFill>
                  <a:srgbClr val="F8F8F8"/>
                </a:solidFill>
              </a:rPr>
              <a:t>getParam(</a:t>
            </a:r>
            <a:r>
              <a:rPr sz="1800" lang="en">
                <a:solidFill>
                  <a:srgbClr val="65B042"/>
                </a:solidFill>
              </a:rPr>
              <a:t>"term"</a:t>
            </a:r>
            <a:r>
              <a:rPr sz="1800" lang="en">
                <a:solidFill>
                  <a:srgbClr val="F8F8F8"/>
                </a:solidFill>
              </a:rPr>
              <a:t>, location.search) }.toIO()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initSearchForm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compose(map(setSearchInput),  getSearchTerm)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initSearchForm()</a:t>
            </a:r>
            <a:r>
              <a:rPr sz="1800" lang="en" i="1">
                <a:solidFill>
                  <a:srgbClr val="AEAEAE"/>
                </a:solidFill>
              </a:rPr>
              <a:t>//=&gt; IO(IO(Dom))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map(runIO, initSearchForm())</a:t>
            </a:r>
          </a:p>
        </p:txBody>
      </p:sp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7" name="Shape 7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8" name="Shape 75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59" name="Shape 759"/>
          <p:cNvSpPr txBox="1"/>
          <p:nvPr/>
        </p:nvSpPr>
        <p:spPr>
          <a:xfrm>
            <a:off y="1135100" x="3048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setSearchInput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(x){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(</a:t>
            </a:r>
            <a:r>
              <a:rPr sz="1800" lang="en">
                <a:solidFill>
                  <a:srgbClr val="65B042"/>
                </a:solidFill>
              </a:rPr>
              <a:t>"#input"</a:t>
            </a:r>
            <a:r>
              <a:rPr sz="1800" lang="en">
                <a:solidFill>
                  <a:srgbClr val="F8F8F8"/>
                </a:solidFill>
              </a:rPr>
              <a:t>).val(x); }.toIO()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getSearchTerm </a:t>
            </a:r>
            <a:r>
              <a:rPr sz="1800" lang="en">
                <a:solidFill>
                  <a:srgbClr val="E28964"/>
                </a:solidFill>
              </a:rPr>
              <a:t>=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(){ </a:t>
            </a:r>
            <a:r>
              <a:rPr sz="1800" lang="en">
                <a:solidFill>
                  <a:srgbClr val="E28964"/>
                </a:solidFill>
              </a:rPr>
              <a:t>return </a:t>
            </a:r>
            <a:r>
              <a:rPr sz="1800" lang="en">
                <a:solidFill>
                  <a:srgbClr val="F8F8F8"/>
                </a:solidFill>
              </a:rPr>
              <a:t>getParam(</a:t>
            </a:r>
            <a:r>
              <a:rPr sz="1800" lang="en">
                <a:solidFill>
                  <a:srgbClr val="65B042"/>
                </a:solidFill>
              </a:rPr>
              <a:t>"term"</a:t>
            </a:r>
            <a:r>
              <a:rPr sz="1800" lang="en">
                <a:solidFill>
                  <a:srgbClr val="F8F8F8"/>
                </a:solidFill>
              </a:rPr>
              <a:t>, location.search) }.toIO()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initSearchForm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compose(mjoin, map(setSearchInput),  getSearchTerm)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initSearchForm()</a:t>
            </a:r>
            <a:r>
              <a:rPr sz="1800" lang="en" i="1">
                <a:solidFill>
                  <a:srgbClr val="AEAEAE"/>
                </a:solidFill>
              </a:rPr>
              <a:t>//=&gt; IO(Dom)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runIO(initSearchForm())</a:t>
            </a:r>
          </a:p>
        </p:txBody>
      </p:sp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3" name="Shape 7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4" name="Shape 76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y="906500" x="4572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sendToServer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httpGet(</a:t>
            </a:r>
            <a:r>
              <a:rPr sz="1800" lang="en">
                <a:solidFill>
                  <a:srgbClr val="65B042"/>
                </a:solidFill>
              </a:rPr>
              <a:t>'/upload'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uploadFromFile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compose(mjoin, map(sendToServer),  readFile)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uploadFromFile(</a:t>
            </a:r>
            <a:r>
              <a:rPr sz="1800" lang="en">
                <a:solidFill>
                  <a:srgbClr val="65B042"/>
                </a:solidFill>
              </a:rPr>
              <a:t>"/tmp/my_file.txt"</a:t>
            </a:r>
            <a:r>
              <a:rPr sz="1800" lang="en">
                <a:solidFill>
                  <a:srgbClr val="F8F8F8"/>
                </a:solidFill>
              </a:rPr>
              <a:t>).fork(logErr, alertSuccess)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recognize </a:t>
            </a:r>
            <a:r>
              <a:rPr lang="en">
                <a:solidFill>
                  <a:srgbClr val="CCCCCC"/>
                </a:solidFill>
              </a:rPr>
              <a:t>pure functions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y="1063375" x="457200"/>
            <a:ext cy="1588500" cx="80991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Functions that don’t change anything are called “pure.”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Their purity makes them</a:t>
            </a:r>
          </a:p>
        </p:txBody>
      </p:sp>
      <p:sp>
        <p:nvSpPr>
          <p:cNvPr id="110" name="Shape 110"/>
          <p:cNvSpPr txBox="1"/>
          <p:nvPr>
            <p:ph idx="2" type="body"/>
          </p:nvPr>
        </p:nvSpPr>
        <p:spPr>
          <a:xfrm>
            <a:off y="2902100" x="522450"/>
            <a:ext cy="1588500" cx="3682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B7B7B7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B7B7B7"/>
                </a:solidFill>
              </a:rPr>
              <a:t>testable</a:t>
            </a:r>
          </a:p>
          <a:p>
            <a:pPr rtl="0" lvl="0" indent="-381000" marL="457200">
              <a:spcBef>
                <a:spcPts val="0"/>
              </a:spcBef>
              <a:buClr>
                <a:srgbClr val="B7B7B7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B7B7B7"/>
                </a:solidFill>
              </a:rPr>
              <a:t>portable</a:t>
            </a:r>
          </a:p>
        </p:txBody>
      </p:sp>
      <p:sp>
        <p:nvSpPr>
          <p:cNvPr id="111" name="Shape 111"/>
          <p:cNvSpPr txBox="1"/>
          <p:nvPr>
            <p:ph idx="3" type="body"/>
          </p:nvPr>
        </p:nvSpPr>
        <p:spPr>
          <a:xfrm>
            <a:off y="2937700" x="4874100"/>
            <a:ext cy="1588500" cx="3682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B7B7B7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B7B7B7"/>
                </a:solidFill>
              </a:rPr>
              <a:t>memoizable</a:t>
            </a:r>
          </a:p>
          <a:p>
            <a:pPr rtl="0" lvl="0" indent="-381000" marL="457200">
              <a:spcBef>
                <a:spcPts val="0"/>
              </a:spcBef>
              <a:buClr>
                <a:srgbClr val="B7B7B7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B7B7B7"/>
                </a:solidFill>
              </a:rPr>
              <a:t>parallelizable</a:t>
            </a:r>
          </a:p>
        </p:txBody>
      </p:sp>
    </p:spTree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9" name="Shape 7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0" name="Shape 770"/>
          <p:cNvSpPr txBox="1"/>
          <p:nvPr/>
        </p:nvSpPr>
        <p:spPr>
          <a:xfrm>
            <a:off y="830300" x="167275"/>
            <a:ext cy="3899400" cx="89765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600" lang="en">
                <a:solidFill>
                  <a:srgbClr val="99CF50"/>
                </a:solidFill>
              </a:rPr>
              <a:t>var</a:t>
            </a:r>
            <a:r>
              <a:rPr sz="1600" lang="en">
                <a:solidFill>
                  <a:srgbClr val="F8F8F8"/>
                </a:solidFill>
              </a:rPr>
              <a:t> sendToServer </a:t>
            </a:r>
            <a:r>
              <a:rPr sz="1600" lang="en">
                <a:solidFill>
                  <a:srgbClr val="E28964"/>
                </a:solidFill>
              </a:rPr>
              <a:t>=</a:t>
            </a:r>
            <a:r>
              <a:rPr sz="1600" lang="en">
                <a:solidFill>
                  <a:srgbClr val="F8F8F8"/>
                </a:solidFill>
              </a:rPr>
              <a:t> httpGet(</a:t>
            </a:r>
            <a:r>
              <a:rPr sz="1600" lang="en">
                <a:solidFill>
                  <a:srgbClr val="65B042"/>
                </a:solidFill>
              </a:rPr>
              <a:t>'/upload'</a:t>
            </a:r>
            <a:r>
              <a:rPr sz="1600" lang="en">
                <a:solidFill>
                  <a:srgbClr val="F8F8F8"/>
                </a:solidFill>
              </a:rPr>
              <a:t>)</a:t>
            </a:r>
            <a:r>
              <a:rPr sz="1600" lang="en">
                <a:solidFill>
                  <a:srgbClr val="99CF50"/>
                </a:solidFill>
              </a:rPr>
              <a:t>var</a:t>
            </a:r>
            <a:r>
              <a:rPr sz="1600" lang="en">
                <a:solidFill>
                  <a:srgbClr val="F8F8F8"/>
                </a:solidFill>
              </a:rPr>
              <a:t> uploadFromFile </a:t>
            </a:r>
            <a:r>
              <a:rPr sz="1600" lang="en">
                <a:solidFill>
                  <a:srgbClr val="E28964"/>
                </a:solidFill>
              </a:rPr>
              <a:t>=</a:t>
            </a:r>
            <a:r>
              <a:rPr sz="1600" lang="en">
                <a:solidFill>
                  <a:srgbClr val="F8F8F8"/>
                </a:solidFill>
              </a:rPr>
              <a:t> compose(mjoin, map(sendToServer), mjoin, map(readFile), askUser)</a:t>
            </a:r>
            <a:br>
              <a:rPr sz="1600" lang="en">
                <a:solidFill>
                  <a:srgbClr val="F8F8F8"/>
                </a:solidFill>
              </a:rPr>
            </a:br>
            <a:br>
              <a:rPr sz="1600" lang="en">
                <a:solidFill>
                  <a:srgbClr val="F8F8F8"/>
                </a:solidFill>
              </a:rPr>
            </a:br>
            <a:r>
              <a:rPr sz="1600" lang="en">
                <a:solidFill>
                  <a:srgbClr val="F8F8F8"/>
                </a:solidFill>
              </a:rPr>
              <a:t>uploadFromFile(</a:t>
            </a:r>
            <a:r>
              <a:rPr sz="1600" lang="en">
                <a:solidFill>
                  <a:srgbClr val="65B042"/>
                </a:solidFill>
              </a:rPr>
              <a:t>'what file?'</a:t>
            </a:r>
            <a:r>
              <a:rPr sz="1600" lang="en">
                <a:solidFill>
                  <a:srgbClr val="F8F8F8"/>
                </a:solidFill>
              </a:rPr>
              <a:t>).fork(logErr, alertSuccess)</a:t>
            </a:r>
          </a:p>
        </p:txBody>
      </p:sp>
      <p:sp>
        <p:nvSpPr>
          <p:cNvPr id="771" name="Shape 77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5" name="Shape 7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6" name="Shape 77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77" name="Shape 777"/>
          <p:cNvSpPr txBox="1"/>
          <p:nvPr/>
        </p:nvSpPr>
        <p:spPr>
          <a:xfrm>
            <a:off y="1973300" x="457200"/>
            <a:ext cy="2325299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chain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(f) {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compose(mjoin, map(f))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a.k.a: flatMap, bind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1" name="Shape 7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2" name="Shape 782"/>
          <p:cNvSpPr txBox="1"/>
          <p:nvPr/>
        </p:nvSpPr>
        <p:spPr>
          <a:xfrm>
            <a:off y="1135100" x="167275"/>
            <a:ext cy="3899400" cx="89765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700" lang="en">
                <a:solidFill>
                  <a:srgbClr val="99CF50"/>
                </a:solidFill>
              </a:rPr>
              <a:t>var</a:t>
            </a:r>
            <a:r>
              <a:rPr sz="1700" lang="en">
                <a:solidFill>
                  <a:srgbClr val="F8F8F8"/>
                </a:solidFill>
              </a:rPr>
              <a:t> sendToServer </a:t>
            </a:r>
            <a:r>
              <a:rPr sz="1700" lang="en">
                <a:solidFill>
                  <a:srgbClr val="E28964"/>
                </a:solidFill>
              </a:rPr>
              <a:t>=</a:t>
            </a:r>
            <a:r>
              <a:rPr sz="1700" lang="en">
                <a:solidFill>
                  <a:srgbClr val="F8F8F8"/>
                </a:solidFill>
              </a:rPr>
              <a:t> httpGet(</a:t>
            </a:r>
            <a:r>
              <a:rPr sz="1700" lang="en">
                <a:solidFill>
                  <a:srgbClr val="65B042"/>
                </a:solidFill>
              </a:rPr>
              <a:t>'/upload'</a:t>
            </a:r>
            <a:r>
              <a:rPr sz="1700" lang="en">
                <a:solidFill>
                  <a:srgbClr val="F8F8F8"/>
                </a:solidFill>
              </a:rPr>
              <a:t>)</a:t>
            </a:r>
            <a:r>
              <a:rPr sz="1700" lang="en">
                <a:solidFill>
                  <a:srgbClr val="99CF50"/>
                </a:solidFill>
              </a:rPr>
              <a:t>var</a:t>
            </a:r>
            <a:r>
              <a:rPr sz="1700" lang="en">
                <a:solidFill>
                  <a:srgbClr val="F8F8F8"/>
                </a:solidFill>
              </a:rPr>
              <a:t> uploadFromFile </a:t>
            </a:r>
            <a:r>
              <a:rPr sz="1700" lang="en">
                <a:solidFill>
                  <a:srgbClr val="E28964"/>
                </a:solidFill>
              </a:rPr>
              <a:t>=</a:t>
            </a:r>
            <a:r>
              <a:rPr sz="1700" lang="en">
                <a:solidFill>
                  <a:srgbClr val="F8F8F8"/>
                </a:solidFill>
              </a:rPr>
              <a:t> compose(chain(sendToServer), chain(readFile), askUser)</a:t>
            </a:r>
            <a:br>
              <a:rPr sz="1700" lang="en">
                <a:solidFill>
                  <a:srgbClr val="F8F8F8"/>
                </a:solidFill>
              </a:rPr>
            </a:br>
            <a:br>
              <a:rPr sz="1700" lang="en">
                <a:solidFill>
                  <a:srgbClr val="F8F8F8"/>
                </a:solidFill>
              </a:rPr>
            </a:br>
            <a:r>
              <a:rPr sz="1700" lang="en">
                <a:solidFill>
                  <a:srgbClr val="F8F8F8"/>
                </a:solidFill>
              </a:rPr>
              <a:t>uploadFromFile(</a:t>
            </a:r>
            <a:r>
              <a:rPr sz="1700" lang="en">
                <a:solidFill>
                  <a:srgbClr val="65B042"/>
                </a:solidFill>
              </a:rPr>
              <a:t>'what file?'</a:t>
            </a:r>
            <a:r>
              <a:rPr sz="1700" lang="en">
                <a:solidFill>
                  <a:srgbClr val="F8F8F8"/>
                </a:solidFill>
              </a:rPr>
              <a:t>).fork(logErr, alertSuccess)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700">
              <a:solidFill>
                <a:srgbClr val="99CF50"/>
              </a:solidFill>
            </a:endParaRPr>
          </a:p>
        </p:txBody>
      </p:sp>
      <p:sp>
        <p:nvSpPr>
          <p:cNvPr id="783" name="Shape 78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7" name="Shape 7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8" name="Shape 788"/>
          <p:cNvSpPr txBox="1"/>
          <p:nvPr/>
        </p:nvSpPr>
        <p:spPr>
          <a:xfrm>
            <a:off y="1135100" x="167275"/>
            <a:ext cy="3899400" cx="89765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700" lang="en">
                <a:solidFill>
                  <a:srgbClr val="99CF50"/>
                </a:solidFill>
              </a:rPr>
              <a:t>var</a:t>
            </a:r>
            <a:r>
              <a:rPr sz="1700" lang="en">
                <a:solidFill>
                  <a:srgbClr val="F8F8F8"/>
                </a:solidFill>
              </a:rPr>
              <a:t> sendToServer </a:t>
            </a:r>
            <a:r>
              <a:rPr sz="1700" lang="en">
                <a:solidFill>
                  <a:srgbClr val="E28964"/>
                </a:solidFill>
              </a:rPr>
              <a:t>=</a:t>
            </a:r>
            <a:r>
              <a:rPr sz="1700" lang="en">
                <a:solidFill>
                  <a:srgbClr val="F8F8F8"/>
                </a:solidFill>
              </a:rPr>
              <a:t> httpGet(</a:t>
            </a:r>
            <a:r>
              <a:rPr sz="1700" lang="en">
                <a:solidFill>
                  <a:srgbClr val="65B042"/>
                </a:solidFill>
              </a:rPr>
              <a:t>'/upload'</a:t>
            </a:r>
            <a:r>
              <a:rPr sz="1700"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uploadFromFile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(what)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askUser(what).chain(readFile).chain(sendToServer);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br>
              <a:rPr sz="1700" lang="en">
                <a:solidFill>
                  <a:srgbClr val="F8F8F8"/>
                </a:solidFill>
              </a:rPr>
            </a:br>
            <a:r>
              <a:rPr sz="1700" lang="en">
                <a:solidFill>
                  <a:srgbClr val="F8F8F8"/>
                </a:solidFill>
              </a:rPr>
              <a:t>uploadFromFile(</a:t>
            </a:r>
            <a:r>
              <a:rPr sz="1700" lang="en">
                <a:solidFill>
                  <a:srgbClr val="65B042"/>
                </a:solidFill>
              </a:rPr>
              <a:t>'what file?'</a:t>
            </a:r>
            <a:r>
              <a:rPr sz="1700" lang="en">
                <a:solidFill>
                  <a:srgbClr val="F8F8F8"/>
                </a:solidFill>
              </a:rPr>
              <a:t>).fork(logErr, alertSuccess)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700">
              <a:solidFill>
                <a:srgbClr val="99CF50"/>
              </a:solidFill>
            </a:endParaRPr>
          </a:p>
        </p:txBody>
      </p:sp>
      <p:sp>
        <p:nvSpPr>
          <p:cNvPr id="789" name="Shape 78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3" name="Shape 7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4" name="Shape 79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sp>
        <p:nvSpPr>
          <p:cNvPr id="795" name="Shape 795"/>
          <p:cNvSpPr txBox="1"/>
          <p:nvPr/>
        </p:nvSpPr>
        <p:spPr>
          <a:xfrm>
            <a:off y="1479775" x="457200"/>
            <a:ext cy="30819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chain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(f) {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compose(mjoin, map(f))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mjoin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chain(id)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</p:txBody>
      </p:sp>
      <p:pic>
        <p:nvPicPr>
          <p:cNvPr id="796" name="Shape 79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962087" x="4877650"/>
            <a:ext cy="926250" cx="1398471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Shape 797"/>
          <p:cNvSpPr txBox="1"/>
          <p:nvPr/>
        </p:nvSpPr>
        <p:spPr>
          <a:xfrm>
            <a:off y="4177174" x="6062650"/>
            <a:ext cy="857400" cx="2719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  <a:hlinkClick r:id="rId4"/>
              </a:rPr>
              <a:t>http://jsbin.com/woweg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A86E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u="sng" sz="1100" lang="en">
                <a:solidFill>
                  <a:srgbClr val="FF0000"/>
                </a:solidFill>
              </a:rPr>
              <a:t>answers: http://jsbin.com/teholoko</a:t>
            </a:r>
          </a:p>
        </p:txBody>
      </p:sp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1" name="Shape 8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2" name="Shape 802"/>
          <p:cNvSpPr txBox="1"/>
          <p:nvPr>
            <p:ph type="title"/>
          </p:nvPr>
        </p:nvSpPr>
        <p:spPr>
          <a:xfrm>
            <a:off y="535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Monads</a:t>
            </a:r>
          </a:p>
        </p:txBody>
      </p:sp>
      <p:pic>
        <p:nvPicPr>
          <p:cNvPr id="803" name="Shape 8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05550" x="2659512"/>
            <a:ext cy="3936474" cx="367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7" name="Shape 8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8" name="Shape 80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 Laws</a:t>
            </a:r>
          </a:p>
        </p:txBody>
      </p:sp>
      <p:sp>
        <p:nvSpPr>
          <p:cNvPr id="809" name="Shape 809"/>
          <p:cNvSpPr txBox="1"/>
          <p:nvPr>
            <p:ph idx="1" type="body"/>
          </p:nvPr>
        </p:nvSpPr>
        <p:spPr>
          <a:xfrm>
            <a:off y="1646700" x="242875"/>
            <a:ext cy="2459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algn="ctr"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compose(mjoin, fmap(g), mjoin, fmap(f))</a:t>
            </a:r>
          </a:p>
          <a:p>
            <a:pPr algn="ctr"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algn="ctr"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mcompose(g, f)</a:t>
            </a:r>
          </a:p>
          <a:p>
            <a:pPr algn="ctr"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AEAEAE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3" name="Shape 8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4" name="Shape 81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Monad Laws</a:t>
            </a:r>
          </a:p>
        </p:txBody>
      </p:sp>
      <p:sp>
        <p:nvSpPr>
          <p:cNvPr id="815" name="Shape 815"/>
          <p:cNvSpPr txBox="1"/>
          <p:nvPr>
            <p:ph idx="1" type="body"/>
          </p:nvPr>
        </p:nvSpPr>
        <p:spPr>
          <a:xfrm>
            <a:off y="1326600" x="457200"/>
            <a:ext cy="34091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AEAEAE"/>
                </a:solidFill>
              </a:rPr>
              <a:t>// left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mcompose(M, f) 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f</a:t>
            </a:r>
            <a:r>
              <a:rPr sz="1800" lang="en">
                <a:solidFill>
                  <a:srgbClr val="AEAEAE"/>
                </a:solidFill>
              </a:rPr>
              <a:t>// right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mcompose(f, M) 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f</a:t>
            </a:r>
            <a:r>
              <a:rPr sz="1800" lang="en">
                <a:solidFill>
                  <a:srgbClr val="AEAEAE"/>
                </a:solidFill>
              </a:rPr>
              <a:t>// associativity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mcompose(mcompose(f, g), h) 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mcompose(f, mcompose(g, h))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AEAEAE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9" name="Shape 8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820" name="Shape 8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85725" x="3747050"/>
            <a:ext cy="4438650" cx="6667500"/>
          </a:xfrm>
          <a:prstGeom prst="rect">
            <a:avLst/>
          </a:prstGeom>
        </p:spPr>
      </p:pic>
      <p:sp>
        <p:nvSpPr>
          <p:cNvPr id="821" name="Shape 82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 Functor</a:t>
            </a:r>
          </a:p>
        </p:txBody>
      </p:sp>
      <p:sp>
        <p:nvSpPr>
          <p:cNvPr id="822" name="Shape 822"/>
          <p:cNvSpPr txBox="1"/>
          <p:nvPr>
            <p:ph idx="1" type="body"/>
          </p:nvPr>
        </p:nvSpPr>
        <p:spPr>
          <a:xfrm>
            <a:off y="1848325" x="457200"/>
            <a:ext cy="24902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“Run full computations in a context”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functions:  ap, liftA2, liftA..n</a:t>
            </a:r>
          </a:p>
        </p:txBody>
      </p:sp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6" name="Shape 8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7" name="Shape 82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28" name="Shape 828"/>
          <p:cNvSpPr txBox="1"/>
          <p:nvPr/>
        </p:nvSpPr>
        <p:spPr>
          <a:xfrm>
            <a:off y="1960975" x="457200"/>
            <a:ext cy="2628300" cx="7516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), Container(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Container(3)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, Container(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Container(add(2))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Let’s play</a:t>
            </a:r>
            <a:r>
              <a:rPr lang="en"/>
              <a:t> pure or impure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076375" x="5836600"/>
            <a:ext cy="2067125" cx="330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89BDFF"/>
                </a:solidFill>
              </a:rPr>
              <a:t>getQueryVariable</a:t>
            </a:r>
            <a:r>
              <a:rPr sz="1400" lang="en">
                <a:solidFill>
                  <a:srgbClr val="F8F8F8"/>
                </a:solidFill>
              </a:rPr>
              <a:t>(variable)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query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9B859D"/>
                </a:solidFill>
              </a:rPr>
              <a:t>window</a:t>
            </a:r>
            <a:r>
              <a:rPr sz="1400" lang="en">
                <a:solidFill>
                  <a:srgbClr val="F8F8F8"/>
                </a:solidFill>
              </a:rPr>
              <a:t>.</a:t>
            </a:r>
            <a:r>
              <a:rPr sz="1400" lang="en">
                <a:solidFill>
                  <a:srgbClr val="CF6A4C"/>
                </a:solidFill>
              </a:rPr>
              <a:t>location</a:t>
            </a:r>
            <a:r>
              <a:rPr sz="1400" lang="en">
                <a:solidFill>
                  <a:srgbClr val="F8F8F8"/>
                </a:solidFill>
              </a:rPr>
              <a:t>.search.</a:t>
            </a:r>
            <a:r>
              <a:rPr sz="1400" lang="en">
                <a:solidFill>
                  <a:srgbClr val="DAD085"/>
                </a:solidFill>
              </a:rPr>
              <a:t>substring</a:t>
            </a:r>
            <a:r>
              <a:rPr sz="1400" lang="en">
                <a:solidFill>
                  <a:srgbClr val="F8F8F8"/>
                </a:solidFill>
              </a:rPr>
              <a:t>(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vars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query.</a:t>
            </a:r>
            <a:r>
              <a:rPr sz="1400" lang="en">
                <a:solidFill>
                  <a:srgbClr val="DAD085"/>
                </a:solidFill>
              </a:rPr>
              <a:t>split</a:t>
            </a:r>
            <a:r>
              <a:rPr sz="1400" lang="en">
                <a:solidFill>
                  <a:srgbClr val="F8F8F8"/>
                </a:solidFill>
              </a:rPr>
              <a:t>(</a:t>
            </a:r>
            <a:r>
              <a:rPr sz="1400" lang="en">
                <a:solidFill>
                  <a:srgbClr val="65B042"/>
                </a:solidFill>
              </a:rPr>
              <a:t>'&amp;'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</a:t>
            </a:r>
            <a:r>
              <a:rPr sz="1400" lang="en">
                <a:solidFill>
                  <a:srgbClr val="E28964"/>
                </a:solidFill>
              </a:rPr>
              <a:t>for</a:t>
            </a:r>
            <a:r>
              <a:rPr sz="1400" lang="en">
                <a:solidFill>
                  <a:srgbClr val="F8F8F8"/>
                </a:solidFill>
              </a:rPr>
              <a:t> (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i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0</a:t>
            </a:r>
            <a:r>
              <a:rPr sz="1400" lang="en">
                <a:solidFill>
                  <a:srgbClr val="F8F8F8"/>
                </a:solidFill>
              </a:rPr>
              <a:t>; i </a:t>
            </a:r>
            <a:r>
              <a:rPr sz="1400" lang="en">
                <a:solidFill>
                  <a:srgbClr val="E28964"/>
                </a:solidFill>
              </a:rPr>
              <a:t>&lt;</a:t>
            </a:r>
            <a:r>
              <a:rPr sz="1400" lang="en">
                <a:solidFill>
                  <a:srgbClr val="F8F8F8"/>
                </a:solidFill>
              </a:rPr>
              <a:t> vars.</a:t>
            </a:r>
            <a:r>
              <a:rPr sz="1400" lang="en">
                <a:solidFill>
                  <a:srgbClr val="CF6A4C"/>
                </a:solidFill>
              </a:rPr>
              <a:t>length</a:t>
            </a:r>
            <a:r>
              <a:rPr sz="1400" lang="en">
                <a:solidFill>
                  <a:srgbClr val="F8F8F8"/>
                </a:solidFill>
              </a:rPr>
              <a:t>; i</a:t>
            </a:r>
            <a:r>
              <a:rPr sz="1400" lang="en">
                <a:solidFill>
                  <a:srgbClr val="E28964"/>
                </a:solidFill>
              </a:rPr>
              <a:t>++</a:t>
            </a:r>
            <a:r>
              <a:rPr sz="1400" lang="en">
                <a:solidFill>
                  <a:srgbClr val="F8F8F8"/>
                </a:solidFill>
              </a:rPr>
              <a:t>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    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pair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vars[i].</a:t>
            </a:r>
            <a:r>
              <a:rPr sz="1400" lang="en">
                <a:solidFill>
                  <a:srgbClr val="DAD085"/>
                </a:solidFill>
              </a:rPr>
              <a:t>split</a:t>
            </a:r>
            <a:r>
              <a:rPr sz="1400" lang="en">
                <a:solidFill>
                  <a:srgbClr val="F8F8F8"/>
                </a:solidFill>
              </a:rPr>
              <a:t>(</a:t>
            </a:r>
            <a:r>
              <a:rPr sz="1400" lang="en">
                <a:solidFill>
                  <a:srgbClr val="65B042"/>
                </a:solidFill>
              </a:rPr>
              <a:t>'='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    </a:t>
            </a:r>
            <a:r>
              <a:rPr sz="1400" lang="en">
                <a:solidFill>
                  <a:srgbClr val="E28964"/>
                </a:solidFill>
              </a:rPr>
              <a:t>if</a:t>
            </a:r>
            <a:r>
              <a:rPr sz="1400" lang="en">
                <a:solidFill>
                  <a:srgbClr val="F8F8F8"/>
                </a:solidFill>
              </a:rPr>
              <a:t> (decodeURIComponent(pair[</a:t>
            </a:r>
            <a:r>
              <a:rPr sz="1400" lang="en">
                <a:solidFill>
                  <a:srgbClr val="3387CC"/>
                </a:solidFill>
              </a:rPr>
              <a:t>0</a:t>
            </a:r>
            <a:r>
              <a:rPr sz="1400" lang="en">
                <a:solidFill>
                  <a:srgbClr val="F8F8F8"/>
                </a:solidFill>
              </a:rPr>
              <a:t>]) </a:t>
            </a:r>
            <a:r>
              <a:rPr sz="1400" lang="en">
                <a:solidFill>
                  <a:srgbClr val="E28964"/>
                </a:solidFill>
              </a:rPr>
              <a:t>==</a:t>
            </a:r>
            <a:r>
              <a:rPr sz="1400" lang="en">
                <a:solidFill>
                  <a:srgbClr val="F8F8F8"/>
                </a:solidFill>
              </a:rPr>
              <a:t> variable)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      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decodeURIComponent(pair[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]);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    }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}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2" name="Shape 8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3" name="Shape 833"/>
          <p:cNvSpPr txBox="1"/>
          <p:nvPr/>
        </p:nvSpPr>
        <p:spPr>
          <a:xfrm>
            <a:off y="1135100" x="4572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ap :: A (a -&gt; b) -&gt; A a -&gt; A b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Pointed Functor + ap = Applicative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aka: &lt;*&gt;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834" name="Shape 83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</p:spTree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8" name="Shape 8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9" name="Shape 839"/>
          <p:cNvSpPr txBox="1"/>
          <p:nvPr/>
        </p:nvSpPr>
        <p:spPr>
          <a:xfrm>
            <a:off y="1693625" x="457200"/>
            <a:ext cy="3252900" cx="7516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Container.of(f).ap(Container(x))</a:t>
            </a:r>
            <a:r>
              <a:rPr sz="1800" lang="en" i="1">
                <a:solidFill>
                  <a:srgbClr val="AEAEAE"/>
                </a:solidFill>
              </a:rPr>
              <a:t>//=&gt; Container(f(x))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Container.of(f).ap(Container(x)).ap(Container(y))</a:t>
            </a:r>
            <a:r>
              <a:rPr sz="1800" lang="en" i="1">
                <a:solidFill>
                  <a:srgbClr val="AEAEAE"/>
                </a:solidFill>
              </a:rPr>
              <a:t>//=&gt; Container(f(x, y))</a:t>
            </a:r>
          </a:p>
        </p:txBody>
      </p:sp>
      <p:sp>
        <p:nvSpPr>
          <p:cNvPr id="840" name="Shape 84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4" name="Shape 8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5" name="Shape 84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46" name="Shape 846"/>
          <p:cNvSpPr txBox="1"/>
          <p:nvPr/>
        </p:nvSpPr>
        <p:spPr>
          <a:xfrm>
            <a:off y="1287500" x="457200"/>
            <a:ext cy="2926499" cx="7516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Container.of(add).ap(Container(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)).ap(Container(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Container(4)</a:t>
            </a:r>
          </a:p>
        </p:txBody>
      </p:sp>
    </p:spTree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0" name="Shape 8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1" name="Shape 85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52" name="Shape 852"/>
          <p:cNvSpPr txBox="1"/>
          <p:nvPr/>
        </p:nvSpPr>
        <p:spPr>
          <a:xfrm>
            <a:off y="1135100" x="457200"/>
            <a:ext cy="3899400" cx="7516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Maybe.of(add).ap(Maybe(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)).ap(Maybe(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Maybe(4)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Maybe.of(add).ap(Maybe(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)).ap(Maybe(</a:t>
            </a:r>
            <a:r>
              <a:rPr sz="1800" lang="en">
                <a:solidFill>
                  <a:srgbClr val="3387CC"/>
                </a:solidFill>
              </a:rPr>
              <a:t>null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Maybe(null)</a:t>
            </a:r>
          </a:p>
        </p:txBody>
      </p:sp>
    </p:spTree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6" name="Shape 8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7" name="Shape 85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58" name="Shape 858"/>
          <p:cNvSpPr txBox="1"/>
          <p:nvPr/>
        </p:nvSpPr>
        <p:spPr>
          <a:xfrm>
            <a:off y="1135100" x="457200"/>
            <a:ext cy="3899400" cx="79827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showLoaded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_.curry(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(tweetbtn, fbbtn){ alert(</a:t>
            </a:r>
            <a:r>
              <a:rPr sz="1800" lang="en">
                <a:solidFill>
                  <a:srgbClr val="65B042"/>
                </a:solidFill>
              </a:rPr>
              <a:t>'Done!'</a:t>
            </a:r>
            <a:r>
              <a:rPr sz="1800" lang="en">
                <a:solidFill>
                  <a:srgbClr val="F8F8F8"/>
                </a:solidFill>
              </a:rPr>
              <a:t>) 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EventStream.of(showLoaded).ap(tweet_btn.on(</a:t>
            </a:r>
            <a:r>
              <a:rPr sz="1800" lang="en">
                <a:solidFill>
                  <a:srgbClr val="65B042"/>
                </a:solidFill>
              </a:rPr>
              <a:t>'load’</a:t>
            </a:r>
            <a:r>
              <a:rPr sz="1800" lang="en">
                <a:solidFill>
                  <a:srgbClr val="F8F8F8"/>
                </a:solidFill>
              </a:rPr>
              <a:t>)).ap(fb_btn.on(</a:t>
            </a:r>
            <a:r>
              <a:rPr sz="1800" lang="en">
                <a:solidFill>
                  <a:srgbClr val="65B042"/>
                </a:solidFill>
              </a:rPr>
              <a:t>'load’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2" name="Shape 8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3" name="Shape 86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64" name="Shape 864"/>
          <p:cNvSpPr txBox="1"/>
          <p:nvPr/>
        </p:nvSpPr>
        <p:spPr>
          <a:xfrm>
            <a:off y="1135100" x="76200"/>
            <a:ext cy="3899400" cx="90578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700" lang="en">
                <a:solidFill>
                  <a:srgbClr val="99CF50"/>
                </a:solidFill>
              </a:rPr>
              <a:t>var</a:t>
            </a:r>
            <a:r>
              <a:rPr sz="1700" lang="en">
                <a:solidFill>
                  <a:srgbClr val="F8F8F8"/>
                </a:solidFill>
              </a:rPr>
              <a:t> loadPage </a:t>
            </a:r>
            <a:r>
              <a:rPr sz="1700" lang="en">
                <a:solidFill>
                  <a:srgbClr val="E28964"/>
                </a:solidFill>
              </a:rPr>
              <a:t>=</a:t>
            </a:r>
            <a:r>
              <a:rPr sz="1700" lang="en">
                <a:solidFill>
                  <a:srgbClr val="F8F8F8"/>
                </a:solidFill>
              </a:rPr>
              <a:t> _.curry(</a:t>
            </a:r>
            <a:r>
              <a:rPr sz="1700" lang="en">
                <a:solidFill>
                  <a:srgbClr val="99CF50"/>
                </a:solidFill>
              </a:rPr>
              <a:t>function</a:t>
            </a:r>
            <a:r>
              <a:rPr sz="1700" lang="en">
                <a:solidFill>
                  <a:srgbClr val="F8F8F8"/>
                </a:solidFill>
              </a:rPr>
              <a:t>(products, reviews){ render(products.zip(reviews) 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br>
              <a:rPr sz="1700" lang="en">
                <a:solidFill>
                  <a:srgbClr val="F8F8F8"/>
                </a:solidFill>
              </a:rPr>
            </a:br>
            <a:r>
              <a:rPr sz="1700" lang="en">
                <a:solidFill>
                  <a:srgbClr val="F8F8F8"/>
                </a:solidFill>
              </a:rPr>
              <a:t>Future.of(loadPage).ap(Api.get(</a:t>
            </a:r>
            <a:r>
              <a:rPr sz="1700" lang="en">
                <a:solidFill>
                  <a:srgbClr val="65B042"/>
                </a:solidFill>
              </a:rPr>
              <a:t>'/products'</a:t>
            </a:r>
            <a:r>
              <a:rPr sz="1700" lang="en">
                <a:solidFill>
                  <a:srgbClr val="F8F8F8"/>
                </a:solidFill>
              </a:rPr>
              <a:t>)).ap(Api.get(</a:t>
            </a:r>
            <a:r>
              <a:rPr sz="1700" lang="en">
                <a:solidFill>
                  <a:srgbClr val="65B042"/>
                </a:solidFill>
              </a:rPr>
              <a:t>'/reviews'</a:t>
            </a:r>
            <a:r>
              <a:rPr sz="17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600" i="1">
              <a:solidFill>
                <a:srgbClr val="AEAEAE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8" name="Shape 8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9" name="Shape 86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70" name="Shape 870"/>
          <p:cNvSpPr txBox="1"/>
          <p:nvPr/>
        </p:nvSpPr>
        <p:spPr>
          <a:xfrm>
            <a:off y="1063375" x="457200"/>
            <a:ext cy="3474600" cx="7516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getVal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compose(Maybe, pluck(</a:t>
            </a:r>
            <a:r>
              <a:rPr sz="1800" lang="en">
                <a:solidFill>
                  <a:srgbClr val="65B042"/>
                </a:solidFill>
              </a:rPr>
              <a:t>'value'</a:t>
            </a:r>
            <a:r>
              <a:rPr sz="1800" lang="en">
                <a:solidFill>
                  <a:srgbClr val="F8F8F8"/>
                </a:solidFill>
              </a:rPr>
              <a:t>), 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save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_.curry(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(email, pass){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User(email, pass) 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Maybe.of(save).ap(getVal(</a:t>
            </a:r>
            <a:r>
              <a:rPr sz="1800" lang="en">
                <a:solidFill>
                  <a:srgbClr val="65B042"/>
                </a:solidFill>
              </a:rPr>
              <a:t>'#email'</a:t>
            </a:r>
            <a:r>
              <a:rPr sz="1800" lang="en">
                <a:solidFill>
                  <a:srgbClr val="F8F8F8"/>
                </a:solidFill>
              </a:rPr>
              <a:t>)).ap(getVal(</a:t>
            </a:r>
            <a:r>
              <a:rPr sz="1800" lang="en">
                <a:solidFill>
                  <a:srgbClr val="65B042"/>
                </a:solidFill>
              </a:rPr>
              <a:t>'#password'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Maybe(user)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4" name="Shape 8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5" name="Shape 87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76" name="Shape 876"/>
          <p:cNvSpPr txBox="1"/>
          <p:nvPr/>
        </p:nvSpPr>
        <p:spPr>
          <a:xfrm>
            <a:off y="1063375" x="457200"/>
            <a:ext cy="3474600" cx="7516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getVal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compose(Maybe, pluck(</a:t>
            </a:r>
            <a:r>
              <a:rPr sz="1800" lang="en">
                <a:solidFill>
                  <a:srgbClr val="65B042"/>
                </a:solidFill>
              </a:rPr>
              <a:t>'value'</a:t>
            </a:r>
            <a:r>
              <a:rPr sz="1800" lang="en">
                <a:solidFill>
                  <a:srgbClr val="F8F8F8"/>
                </a:solidFill>
              </a:rPr>
              <a:t>), 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save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_.curry(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(email, pass){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User(email, pass) 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liftA2(save, getVal(</a:t>
            </a:r>
            <a:r>
              <a:rPr sz="1800" lang="en">
                <a:solidFill>
                  <a:srgbClr val="65B042"/>
                </a:solidFill>
              </a:rPr>
              <a:t>'#email'</a:t>
            </a:r>
            <a:r>
              <a:rPr sz="1800" lang="en">
                <a:solidFill>
                  <a:srgbClr val="F8F8F8"/>
                </a:solidFill>
              </a:rPr>
              <a:t>), getVal(</a:t>
            </a:r>
            <a:r>
              <a:rPr sz="1800" lang="en">
                <a:solidFill>
                  <a:srgbClr val="65B042"/>
                </a:solidFill>
              </a:rPr>
              <a:t>'#password'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Maybe(user)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0" name="Shape 8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1" name="Shape 88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82" name="Shape 882"/>
          <p:cNvSpPr txBox="1"/>
          <p:nvPr/>
        </p:nvSpPr>
        <p:spPr>
          <a:xfrm>
            <a:off y="1063375" x="457200"/>
            <a:ext cy="3474600" cx="7516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getVal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compose(Maybe, pluck(</a:t>
            </a:r>
            <a:r>
              <a:rPr sz="1800" lang="en">
                <a:solidFill>
                  <a:srgbClr val="65B042"/>
                </a:solidFill>
              </a:rPr>
              <a:t>'value'</a:t>
            </a:r>
            <a:r>
              <a:rPr sz="1800" lang="en">
                <a:solidFill>
                  <a:srgbClr val="F8F8F8"/>
                </a:solidFill>
              </a:rPr>
              <a:t>), 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save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_.curry(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(nm, em, pass){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User(nm, em, pass) 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liftA3(save,  getVal(</a:t>
            </a:r>
            <a:r>
              <a:rPr sz="1800" lang="en">
                <a:solidFill>
                  <a:srgbClr val="65B042"/>
                </a:solidFill>
              </a:rPr>
              <a:t>'#name'</a:t>
            </a:r>
            <a:r>
              <a:rPr sz="1800" lang="en">
                <a:solidFill>
                  <a:srgbClr val="F8F8F8"/>
                </a:solidFill>
              </a:rPr>
              <a:t>),  getVal(</a:t>
            </a:r>
            <a:r>
              <a:rPr sz="1800" lang="en">
                <a:solidFill>
                  <a:srgbClr val="65B042"/>
                </a:solidFill>
              </a:rPr>
              <a:t>'#email'</a:t>
            </a:r>
            <a:r>
              <a:rPr sz="1800" lang="en">
                <a:solidFill>
                  <a:srgbClr val="F8F8F8"/>
                </a:solidFill>
              </a:rPr>
              <a:t>), getVal(</a:t>
            </a:r>
            <a:r>
              <a:rPr sz="1800" lang="en">
                <a:solidFill>
                  <a:srgbClr val="65B042"/>
                </a:solidFill>
              </a:rPr>
              <a:t>'#password'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Maybe(user)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6" name="Shape 8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7" name="Shape 887"/>
          <p:cNvSpPr txBox="1"/>
          <p:nvPr/>
        </p:nvSpPr>
        <p:spPr>
          <a:xfrm>
            <a:off y="1135100" x="457200"/>
            <a:ext cy="3899400" cx="84393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loadPage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_.curry(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(ships, orders, receipts){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 </a:t>
            </a:r>
            <a:r>
              <a:rPr sz="1800" lang="en">
                <a:solidFill>
                  <a:srgbClr val="F8F8F8"/>
                </a:solidFill>
              </a:rPr>
              <a:t>render(ships, orders, receipts)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liftA3(loadPage, http.get(</a:t>
            </a:r>
            <a:r>
              <a:rPr sz="1800" lang="en">
                <a:solidFill>
                  <a:srgbClr val="65B042"/>
                </a:solidFill>
              </a:rPr>
              <a:t>'/shipments</a:t>
            </a:r>
            <a:r>
              <a:rPr sz="1800" lang="en">
                <a:solidFill>
                  <a:srgbClr val="F8F8F8"/>
                </a:solidFill>
              </a:rPr>
              <a:t>), http.get(</a:t>
            </a:r>
            <a:r>
              <a:rPr sz="1800" lang="en">
                <a:solidFill>
                  <a:srgbClr val="65B042"/>
                </a:solidFill>
              </a:rPr>
              <a:t>'/orders</a:t>
            </a:r>
            <a:r>
              <a:rPr sz="1800" lang="en">
                <a:solidFill>
                  <a:srgbClr val="F8F8F8"/>
                </a:solidFill>
              </a:rPr>
              <a:t>), http.get(</a:t>
            </a:r>
            <a:r>
              <a:rPr sz="1800" lang="en">
                <a:solidFill>
                  <a:srgbClr val="65B042"/>
                </a:solidFill>
              </a:rPr>
              <a:t>'/receipts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 i="1">
                <a:solidFill>
                  <a:srgbClr val="AEAEAE"/>
                </a:solidFill>
              </a:rPr>
              <a:t>//=&gt; Future(Dom)</a:t>
            </a:r>
          </a:p>
        </p:txBody>
      </p:sp>
      <p:sp>
        <p:nvSpPr>
          <p:cNvPr id="888" name="Shape 88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Applicatives</a:t>
            </a:r>
          </a:p>
        </p:txBody>
      </p:sp>
      <p:sp>
        <p:nvSpPr>
          <p:cNvPr id="889" name="Shape 889"/>
          <p:cNvSpPr txBox="1"/>
          <p:nvPr/>
        </p:nvSpPr>
        <p:spPr>
          <a:xfrm>
            <a:off y="4177175" x="6062650"/>
            <a:ext cy="857400" cx="2719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  <a:hlinkClick r:id="rId3"/>
              </a:rPr>
              <a:t>http://jsbin.com/zowev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A86E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u="sng" sz="1100" lang="en">
                <a:solidFill>
                  <a:srgbClr val="FF0000"/>
                </a:solidFill>
              </a:rPr>
              <a:t>answers: http://jsbin.com/gopemefe</a:t>
            </a:r>
          </a:p>
        </p:txBody>
      </p:sp>
      <p:pic>
        <p:nvPicPr>
          <p:cNvPr id="890" name="Shape 89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962087" x="4877650"/>
            <a:ext cy="926250" cx="139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Let’s play</a:t>
            </a:r>
            <a:r>
              <a:rPr lang="en"/>
              <a:t> pure or impure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924175" x="6418328"/>
            <a:ext cy="3219325" cx="22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random</a:t>
            </a:r>
            <a:r>
              <a:rPr sz="1800" lang="en">
                <a:solidFill>
                  <a:srgbClr val="F8F8F8"/>
                </a:solidFill>
              </a:rPr>
              <a:t>(m_w, m_z)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m_z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36969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*</a:t>
            </a:r>
            <a:r>
              <a:rPr sz="1800" lang="en">
                <a:solidFill>
                  <a:srgbClr val="F8F8F8"/>
                </a:solidFill>
              </a:rPr>
              <a:t> (m_z </a:t>
            </a:r>
            <a:r>
              <a:rPr sz="1800" lang="en">
                <a:solidFill>
                  <a:srgbClr val="E28964"/>
                </a:solidFill>
              </a:rPr>
              <a:t>&amp;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65535</a:t>
            </a:r>
            <a:r>
              <a:rPr sz="1800" lang="en">
                <a:solidFill>
                  <a:srgbClr val="F8F8F8"/>
                </a:solidFill>
              </a:rPr>
              <a:t>)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 (m_z </a:t>
            </a:r>
            <a:r>
              <a:rPr sz="1800" lang="en">
                <a:solidFill>
                  <a:srgbClr val="E28964"/>
                </a:solidFill>
              </a:rPr>
              <a:t>&gt;&gt;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16</a:t>
            </a:r>
            <a:r>
              <a:rPr sz="1800" lang="en">
                <a:solidFill>
                  <a:srgbClr val="F8F8F8"/>
                </a:solidFill>
              </a:rPr>
              <a:t>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m_w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18000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*</a:t>
            </a:r>
            <a:r>
              <a:rPr sz="1800" lang="en">
                <a:solidFill>
                  <a:srgbClr val="F8F8F8"/>
                </a:solidFill>
              </a:rPr>
              <a:t> (m_w </a:t>
            </a:r>
            <a:r>
              <a:rPr sz="1800" lang="en">
                <a:solidFill>
                  <a:srgbClr val="E28964"/>
                </a:solidFill>
              </a:rPr>
              <a:t>&amp;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65535</a:t>
            </a:r>
            <a:r>
              <a:rPr sz="1800" lang="en">
                <a:solidFill>
                  <a:srgbClr val="F8F8F8"/>
                </a:solidFill>
              </a:rPr>
              <a:t>)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 (m_w </a:t>
            </a:r>
            <a:r>
              <a:rPr sz="1800" lang="en">
                <a:solidFill>
                  <a:srgbClr val="E28964"/>
                </a:solidFill>
              </a:rPr>
              <a:t>&gt;&gt;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16</a:t>
            </a:r>
            <a:r>
              <a:rPr sz="1800" lang="en">
                <a:solidFill>
                  <a:srgbClr val="F8F8F8"/>
                </a:solidFill>
              </a:rPr>
              <a:t>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(m_z </a:t>
            </a:r>
            <a:r>
              <a:rPr sz="1800" lang="en">
                <a:solidFill>
                  <a:srgbClr val="E28964"/>
                </a:solidFill>
              </a:rPr>
              <a:t>&lt;&lt;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16</a:t>
            </a:r>
            <a:r>
              <a:rPr sz="1800" lang="en">
                <a:solidFill>
                  <a:srgbClr val="F8F8F8"/>
                </a:solidFill>
              </a:rPr>
              <a:t>)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 m_w;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</a:p>
        </p:txBody>
      </p:sp>
    </p:spTree>
  </p:cSld>
  <p:clrMapOvr>
    <a:masterClrMapping/>
  </p:clrMapOvr>
  <p:transition spd="slow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4" name="Shape 8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5" name="Shape 895"/>
          <p:cNvSpPr txBox="1"/>
          <p:nvPr>
            <p:ph idx="1" type="body"/>
          </p:nvPr>
        </p:nvSpPr>
        <p:spPr>
          <a:xfrm>
            <a:off y="1291975" x="457200"/>
            <a:ext cy="42560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AEAEAE"/>
                </a:solidFill>
              </a:rPr>
              <a:t>//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A(id).ap(m)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m</a:t>
            </a:r>
            <a:r>
              <a:rPr sz="1800" lang="en">
                <a:solidFill>
                  <a:srgbClr val="AEAEAE"/>
                </a:solidFill>
              </a:rPr>
              <a:t>// composition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A(compose).ap(f).ap(g).ap(w) </a:t>
            </a:r>
            <a:r>
              <a:rPr sz="1800" lang="en">
                <a:solidFill>
                  <a:srgbClr val="FBDE2D"/>
                </a:solidFill>
              </a:rPr>
              <a:t>== </a:t>
            </a:r>
            <a:r>
              <a:rPr sz="1800" lang="en">
                <a:solidFill>
                  <a:srgbClr val="F8F8F8"/>
                </a:solidFill>
              </a:rPr>
              <a:t>f.ap(g.ap(w)))</a:t>
            </a:r>
            <a:r>
              <a:rPr sz="1800" lang="en">
                <a:solidFill>
                  <a:srgbClr val="AEAEAE"/>
                </a:solidFill>
              </a:rPr>
              <a:t>// homomorphism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A(f).ap(A(x))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A(f(x))</a:t>
            </a:r>
            <a:r>
              <a:rPr sz="1800" lang="en">
                <a:solidFill>
                  <a:srgbClr val="AEAEAE"/>
                </a:solidFill>
              </a:rPr>
              <a:t>// interchange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u.ap(A(y))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A(</a:t>
            </a:r>
            <a:r>
              <a:rPr sz="1800" lang="en">
                <a:solidFill>
                  <a:srgbClr val="FBDE2D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(f) { </a:t>
            </a:r>
            <a:r>
              <a:rPr sz="1800" lang="en">
                <a:solidFill>
                  <a:srgbClr val="FBDE2D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f(y) }).ap(u)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AEAEAE"/>
              </a:solidFill>
            </a:endParaRPr>
          </a:p>
        </p:txBody>
      </p:sp>
      <p:sp>
        <p:nvSpPr>
          <p:cNvPr id="896" name="Shape 89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Applicative Laws</a:t>
            </a:r>
          </a:p>
        </p:txBody>
      </p:sp>
    </p:spTree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0" name="Shape 9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01" name="Shape 90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743100"/>
            <a:ext cy="6720724" cx="8400899"/>
          </a:xfrm>
          <a:prstGeom prst="rect">
            <a:avLst/>
          </a:prstGeom>
        </p:spPr>
      </p:pic>
      <p:sp>
        <p:nvSpPr>
          <p:cNvPr id="902" name="Shape 90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  <p:sp>
        <p:nvSpPr>
          <p:cNvPr id="903" name="Shape 903"/>
          <p:cNvSpPr txBox="1"/>
          <p:nvPr>
            <p:ph idx="1" type="body"/>
          </p:nvPr>
        </p:nvSpPr>
        <p:spPr>
          <a:xfrm>
            <a:off y="1848325" x="457200"/>
            <a:ext cy="24902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“Combination/Accumulation”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functions: mempty, mappend, mconcat</a:t>
            </a:r>
          </a:p>
        </p:txBody>
      </p:sp>
    </p:spTree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7" name="Shape 9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8" name="Shape 908"/>
          <p:cNvSpPr txBox="1"/>
          <p:nvPr/>
        </p:nvSpPr>
        <p:spPr>
          <a:xfrm>
            <a:off y="1128650" x="457200"/>
            <a:ext cy="3853199" cx="8407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reduce(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(acc, x)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acc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 x;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}, </a:t>
            </a:r>
            <a:r>
              <a:rPr sz="1800" lang="en">
                <a:solidFill>
                  <a:srgbClr val="3387CC"/>
                </a:solidFill>
              </a:rPr>
              <a:t>0</a:t>
            </a:r>
            <a:r>
              <a:rPr sz="1800" lang="en">
                <a:solidFill>
                  <a:srgbClr val="F8F8F8"/>
                </a:solidFill>
              </a:rPr>
              <a:t>, [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])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09" name="Shape 90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3" name="Shape 9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14" name="Shape 914"/>
          <p:cNvSpPr txBox="1"/>
          <p:nvPr/>
        </p:nvSpPr>
        <p:spPr>
          <a:xfrm>
            <a:off y="1135100" x="457200"/>
            <a:ext cy="3899400" cx="81050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reduce(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(acc, x)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acc </a:t>
            </a:r>
            <a:r>
              <a:rPr sz="1800" lang="en">
                <a:solidFill>
                  <a:srgbClr val="E28964"/>
                </a:solidFill>
              </a:rPr>
              <a:t>*</a:t>
            </a:r>
            <a:r>
              <a:rPr sz="1800" lang="en">
                <a:solidFill>
                  <a:srgbClr val="F8F8F8"/>
                </a:solidFill>
              </a:rPr>
              <a:t> x;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}, 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 [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])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F8F8F8"/>
              </a:solidFill>
            </a:endParaRPr>
          </a:p>
        </p:txBody>
      </p:sp>
      <p:sp>
        <p:nvSpPr>
          <p:cNvPr id="915" name="Shape 91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9" name="Shape 9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0" name="Shape 920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reduce(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(acc, x)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acc </a:t>
            </a:r>
            <a:r>
              <a:rPr sz="1800" lang="en">
                <a:solidFill>
                  <a:srgbClr val="E28964"/>
                </a:solidFill>
              </a:rPr>
              <a:t>||</a:t>
            </a:r>
            <a:r>
              <a:rPr sz="1800" lang="en">
                <a:solidFill>
                  <a:srgbClr val="F8F8F8"/>
                </a:solidFill>
              </a:rPr>
              <a:t> x;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}, 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, [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true</a:t>
            </a:r>
            <a:r>
              <a:rPr sz="1800" lang="en">
                <a:solidFill>
                  <a:srgbClr val="F8F8F8"/>
                </a:solidFill>
              </a:rPr>
              <a:t>])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21" name="Shape 92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5" name="Shape 9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6" name="Shape 926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reduce(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(acc, x)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acc </a:t>
            </a:r>
            <a:r>
              <a:rPr sz="1800" lang="en">
                <a:solidFill>
                  <a:srgbClr val="E28964"/>
                </a:solidFill>
              </a:rPr>
              <a:t>&amp;&amp;</a:t>
            </a:r>
            <a:r>
              <a:rPr sz="1800" lang="en">
                <a:solidFill>
                  <a:srgbClr val="F8F8F8"/>
                </a:solidFill>
              </a:rPr>
              <a:t> x;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}, </a:t>
            </a:r>
            <a:r>
              <a:rPr sz="1800" lang="en">
                <a:solidFill>
                  <a:srgbClr val="3387CC"/>
                </a:solidFill>
              </a:rPr>
              <a:t>true</a:t>
            </a:r>
            <a:r>
              <a:rPr sz="1800" lang="en">
                <a:solidFill>
                  <a:srgbClr val="F8F8F8"/>
                </a:solidFill>
              </a:rPr>
              <a:t>, [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true</a:t>
            </a:r>
            <a:r>
              <a:rPr sz="1800" lang="en">
                <a:solidFill>
                  <a:srgbClr val="F8F8F8"/>
                </a:solidFill>
              </a:rPr>
              <a:t>])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27" name="Shape 92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1" name="Shape 9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2" name="Shape 932"/>
          <p:cNvSpPr txBox="1"/>
          <p:nvPr/>
        </p:nvSpPr>
        <p:spPr>
          <a:xfrm>
            <a:off y="1135100" x="457200"/>
            <a:ext cy="3899400" cx="75947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Semigroup: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“Anything that has a concat (combination) method”</a:t>
            </a:r>
          </a:p>
        </p:txBody>
      </p:sp>
      <p:sp>
        <p:nvSpPr>
          <p:cNvPr id="933" name="Shape 93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7" name="Shape 9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8" name="Shape 938"/>
          <p:cNvSpPr txBox="1"/>
          <p:nvPr/>
        </p:nvSpPr>
        <p:spPr>
          <a:xfrm>
            <a:off y="1135100" x="457200"/>
            <a:ext cy="3899400" cx="75947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Monoid: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“Any semigroup that has an empty() method”</a:t>
            </a:r>
          </a:p>
        </p:txBody>
      </p:sp>
      <p:sp>
        <p:nvSpPr>
          <p:cNvPr id="939" name="Shape 93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3" name="Shape 9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44" name="Shape 94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  <p:sp>
        <p:nvSpPr>
          <p:cNvPr id="945" name="Shape 945"/>
          <p:cNvSpPr txBox="1"/>
          <p:nvPr/>
        </p:nvSpPr>
        <p:spPr>
          <a:xfrm>
            <a:off y="2080525" x="457200"/>
            <a:ext cy="3520799" cx="7350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89BDFF"/>
                </a:solidFill>
              </a:rPr>
              <a:t>_Sum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(v) { 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v; }</a:t>
            </a:r>
            <a:r>
              <a:rPr sz="1800" lang="en">
                <a:solidFill>
                  <a:srgbClr val="9B859D"/>
                </a:solidFill>
              </a:rPr>
              <a:t>_Sum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CF6A4C"/>
                </a:solidFill>
              </a:rPr>
              <a:t>prototype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89BDFF"/>
                </a:solidFill>
              </a:rPr>
              <a:t>concat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(s2)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Sum(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 s2.val)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  <a:r>
              <a:rPr sz="1800" lang="en">
                <a:solidFill>
                  <a:srgbClr val="9B859D"/>
                </a:solidFill>
              </a:rPr>
              <a:t>_Sum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CF6A4C"/>
                </a:solidFill>
              </a:rPr>
              <a:t>prototype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89BDFF"/>
                </a:solidFill>
              </a:rPr>
              <a:t>empty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() 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Sum(</a:t>
            </a:r>
            <a:r>
              <a:rPr sz="1800" lang="en">
                <a:solidFill>
                  <a:srgbClr val="3387CC"/>
                </a:solidFill>
              </a:rPr>
              <a:t>0</a:t>
            </a:r>
            <a:r>
              <a:rPr sz="1800" lang="en">
                <a:solidFill>
                  <a:srgbClr val="F8F8F8"/>
                </a:solidFill>
              </a:rPr>
              <a:t>) }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B859D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9" name="Shape 9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0" name="Shape 950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Sum(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).concat(Sum(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Sum(5)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51" name="Shape 95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Let’s play</a:t>
            </a:r>
            <a:r>
              <a:rPr lang="en"/>
              <a:t> pure or impure</a:t>
            </a: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chattyAdd</a:t>
            </a:r>
            <a:r>
              <a:rPr sz="1800" lang="en">
                <a:solidFill>
                  <a:srgbClr val="F8F8F8"/>
                </a:solidFill>
              </a:rPr>
              <a:t>(a, b, console)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c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a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b;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u="sng" sz="1800" lang="en">
                <a:solidFill>
                  <a:srgbClr val="F8F8F8"/>
                </a:solidFill>
              </a:rPr>
              <a:t>console</a:t>
            </a:r>
            <a:r>
              <a:rPr sz="1800" lang="en">
                <a:solidFill>
                  <a:srgbClr val="DAD085"/>
                </a:solidFill>
              </a:rPr>
              <a:t>.log</a:t>
            </a:r>
            <a:r>
              <a:rPr sz="1800" lang="en">
                <a:solidFill>
                  <a:srgbClr val="F8F8F8"/>
                </a:solidFill>
              </a:rPr>
              <a:t>(a, </a:t>
            </a:r>
            <a:r>
              <a:rPr sz="1800" lang="en">
                <a:solidFill>
                  <a:srgbClr val="65B042"/>
                </a:solidFill>
              </a:rPr>
              <a:t>'+'</a:t>
            </a:r>
            <a:r>
              <a:rPr sz="1800" lang="en">
                <a:solidFill>
                  <a:srgbClr val="F8F8F8"/>
                </a:solidFill>
              </a:rPr>
              <a:t>, b, </a:t>
            </a:r>
            <a:r>
              <a:rPr sz="1800" lang="en">
                <a:solidFill>
                  <a:srgbClr val="65B042"/>
                </a:solidFill>
              </a:rPr>
              <a:t>'='</a:t>
            </a:r>
            <a:r>
              <a:rPr sz="1800" lang="en">
                <a:solidFill>
                  <a:srgbClr val="F8F8F8"/>
                </a:solidFill>
              </a:rPr>
              <a:t>, c);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c;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</a:p>
        </p:txBody>
      </p:sp>
    </p:spTree>
  </p:cSld>
  <p:clrMapOvr>
    <a:masterClrMapping/>
  </p:clrMapOvr>
  <p:transition spd="slow">
    <p:cut/>
  </p:transition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5" name="Shape 9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6" name="Shape 956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Sum(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).concat(Sum(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)).concat(Sum(</a:t>
            </a:r>
            <a:r>
              <a:rPr sz="1800" lang="en">
                <a:solidFill>
                  <a:srgbClr val="3387CC"/>
                </a:solidFill>
              </a:rPr>
              <a:t>5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Sum(10)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57" name="Shape 95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1" name="Shape 9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2" name="Shape 962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mconcat([Sum(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), Sum(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), Sum(</a:t>
            </a:r>
            <a:r>
              <a:rPr sz="1800" lang="en">
                <a:solidFill>
                  <a:srgbClr val="3387CC"/>
                </a:solidFill>
              </a:rPr>
              <a:t>5</a:t>
            </a:r>
            <a:r>
              <a:rPr sz="1800" lang="en">
                <a:solidFill>
                  <a:srgbClr val="F8F8F8"/>
                </a:solidFill>
              </a:rPr>
              <a:t>)])</a:t>
            </a:r>
            <a:r>
              <a:rPr sz="1800" lang="en" i="1">
                <a:solidFill>
                  <a:srgbClr val="AEAEAE"/>
                </a:solidFill>
              </a:rPr>
              <a:t>//=&gt; Sum(10)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63" name="Shape 96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7" name="Shape 9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8" name="Shape 968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mconcat([Product(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), Product(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), Product(</a:t>
            </a:r>
            <a:r>
              <a:rPr sz="1800" lang="en">
                <a:solidFill>
                  <a:srgbClr val="3387CC"/>
                </a:solidFill>
              </a:rPr>
              <a:t>5</a:t>
            </a:r>
            <a:r>
              <a:rPr sz="1800" lang="en">
                <a:solidFill>
                  <a:srgbClr val="F8F8F8"/>
                </a:solidFill>
              </a:rPr>
              <a:t>)])</a:t>
            </a:r>
            <a:r>
              <a:rPr sz="1800" lang="en" i="1">
                <a:solidFill>
                  <a:srgbClr val="AEAEAE"/>
                </a:solidFill>
              </a:rPr>
              <a:t>//=&gt; Product(30)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69" name="Shape 96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3" name="Shape 9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74" name="Shape 974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mconcat([Any(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), Any(</a:t>
            </a:r>
            <a:r>
              <a:rPr sz="1800" lang="en">
                <a:solidFill>
                  <a:srgbClr val="3387CC"/>
                </a:solidFill>
              </a:rPr>
              <a:t>true</a:t>
            </a:r>
            <a:r>
              <a:rPr sz="1800" lang="en">
                <a:solidFill>
                  <a:srgbClr val="F8F8F8"/>
                </a:solidFill>
              </a:rPr>
              <a:t>), Any(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)])</a:t>
            </a:r>
            <a:r>
              <a:rPr sz="1800" lang="en" i="1">
                <a:solidFill>
                  <a:srgbClr val="AEAEAE"/>
                </a:solidFill>
              </a:rPr>
              <a:t>//=&gt; Any(true)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75" name="Shape 97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9" name="Shape 9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0" name="Shape 980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mconcat([All(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), Any(</a:t>
            </a:r>
            <a:r>
              <a:rPr sz="1800" lang="en">
                <a:solidFill>
                  <a:srgbClr val="3387CC"/>
                </a:solidFill>
              </a:rPr>
              <a:t>true</a:t>
            </a:r>
            <a:r>
              <a:rPr sz="1800" lang="en">
                <a:solidFill>
                  <a:srgbClr val="F8F8F8"/>
                </a:solidFill>
              </a:rPr>
              <a:t>), Any(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)])</a:t>
            </a:r>
            <a:r>
              <a:rPr sz="1800" lang="en" i="1">
                <a:solidFill>
                  <a:srgbClr val="AEAEAE"/>
                </a:solidFill>
              </a:rPr>
              <a:t>//=&gt; All(false)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81" name="Shape 98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5" name="Shape 9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6" name="Shape 986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mconcat([Max(</a:t>
            </a:r>
            <a:r>
              <a:rPr sz="1800" lang="en">
                <a:solidFill>
                  <a:srgbClr val="3387CC"/>
                </a:solidFill>
              </a:rPr>
              <a:t>13</a:t>
            </a:r>
            <a:r>
              <a:rPr sz="1800" lang="en">
                <a:solidFill>
                  <a:srgbClr val="F8F8F8"/>
                </a:solidFill>
              </a:rPr>
              <a:t>), Max(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), Max(</a:t>
            </a:r>
            <a:r>
              <a:rPr sz="1800" lang="en">
                <a:solidFill>
                  <a:srgbClr val="3387CC"/>
                </a:solidFill>
              </a:rPr>
              <a:t>9</a:t>
            </a:r>
            <a:r>
              <a:rPr sz="1800" lang="en">
                <a:solidFill>
                  <a:srgbClr val="F8F8F8"/>
                </a:solidFill>
              </a:rPr>
              <a:t>)])</a:t>
            </a:r>
            <a:r>
              <a:rPr sz="1800" lang="en" i="1">
                <a:solidFill>
                  <a:srgbClr val="AEAEAE"/>
                </a:solidFill>
              </a:rPr>
              <a:t>//=&gt; Max(13)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87" name="Shape 98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1" name="Shape 9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2" name="Shape 992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compose(getResult, mconcat, map(Sum))([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])</a:t>
            </a:r>
            <a:r>
              <a:rPr sz="1800" lang="en" i="1">
                <a:solidFill>
                  <a:srgbClr val="AEAEAE"/>
                </a:solidFill>
              </a:rPr>
              <a:t>//=&gt;6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93" name="Shape 99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7" name="Shape 9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8" name="Shape 998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compose(getResult, mconcat, map(Any))([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false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true</a:t>
            </a:r>
            <a:r>
              <a:rPr sz="1800" lang="en">
                <a:solidFill>
                  <a:srgbClr val="F8F8F8"/>
                </a:solidFill>
              </a:rPr>
              <a:t>])</a:t>
            </a:r>
            <a:r>
              <a:rPr sz="1800" lang="en" i="1">
                <a:solidFill>
                  <a:srgbClr val="AEAEAE"/>
                </a:solidFill>
              </a:rPr>
              <a:t>//=&gt;true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999" name="Shape 99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3" name="Shape 10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04" name="Shape 100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  <p:sp>
        <p:nvSpPr>
          <p:cNvPr id="1005" name="Shape 1005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mconcat([toUpperCase, reverse])([</a:t>
            </a:r>
            <a:r>
              <a:rPr sz="1800" lang="en">
                <a:solidFill>
                  <a:srgbClr val="65B042"/>
                </a:solidFill>
              </a:rPr>
              <a:t>"bonkers"</a:t>
            </a:r>
            <a:r>
              <a:rPr sz="1800" lang="en">
                <a:solidFill>
                  <a:srgbClr val="F8F8F8"/>
                </a:solidFill>
              </a:rPr>
              <a:t>])</a:t>
            </a:r>
            <a:r>
              <a:rPr sz="1800" lang="en" i="1">
                <a:solidFill>
                  <a:srgbClr val="AEAEAE"/>
                </a:solidFill>
              </a:rPr>
              <a:t>//=&gt; “BONKERSsreknob”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pic>
        <p:nvPicPr>
          <p:cNvPr id="1006" name="Shape 100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962087" x="4877650"/>
            <a:ext cy="926250" cx="1398471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Shape 1007"/>
          <p:cNvSpPr txBox="1"/>
          <p:nvPr/>
        </p:nvSpPr>
        <p:spPr>
          <a:xfrm>
            <a:off y="4177174" x="6062650"/>
            <a:ext cy="857400" cx="2719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  <a:hlinkClick r:id="rId4"/>
              </a:rPr>
              <a:t>http://jsbin.com/jeqof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A86E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u="sng" sz="1100" lang="en">
                <a:solidFill>
                  <a:srgbClr val="FF0000"/>
                </a:solidFill>
              </a:rPr>
              <a:t>answers: http://jsbin.com/mavugozi</a:t>
            </a:r>
          </a:p>
        </p:txBody>
      </p:sp>
    </p:spTree>
  </p:cSld>
  <p:clrMapOvr>
    <a:masterClrMapping/>
  </p:clrMapOvr>
  <p:transition spd="slow">
    <p:cut/>
  </p:transition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1" name="Shape 10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12" name="Shape 1012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mconcat([Failure([</a:t>
            </a:r>
            <a:r>
              <a:rPr sz="1800" lang="en">
                <a:solidFill>
                  <a:srgbClr val="65B042"/>
                </a:solidFill>
              </a:rPr>
              <a:t>"message1"</a:t>
            </a:r>
            <a:r>
              <a:rPr sz="1800" lang="en">
                <a:solidFill>
                  <a:srgbClr val="F8F8F8"/>
                </a:solidFill>
              </a:rPr>
              <a:t>]), Success(attrs), Failure([</a:t>
            </a:r>
            <a:r>
              <a:rPr sz="1800" lang="en">
                <a:solidFill>
                  <a:srgbClr val="65B042"/>
                </a:solidFill>
              </a:rPr>
              <a:t>"message2"</a:t>
            </a:r>
            <a:r>
              <a:rPr sz="1800" lang="en">
                <a:solidFill>
                  <a:srgbClr val="F8F8F8"/>
                </a:solidFill>
              </a:rPr>
              <a:t>])])</a:t>
            </a:r>
            <a:r>
              <a:rPr sz="1800" lang="en" i="1">
                <a:solidFill>
                  <a:srgbClr val="AEAEAE"/>
                </a:solidFill>
              </a:rPr>
              <a:t>//=&gt; Failure(["message1", "message2"])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1013" name="Shape 101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separate </a:t>
            </a:r>
            <a:r>
              <a:rPr lang="en">
                <a:solidFill>
                  <a:schemeClr val="lt2"/>
                </a:solidFill>
              </a:rPr>
              <a:t>functions from rules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63375" x="1708712"/>
            <a:ext cy="3235525" cx="572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>
            <p:ph idx="2" type="title"/>
          </p:nvPr>
        </p:nvSpPr>
        <p:spPr>
          <a:xfrm>
            <a:off y="41683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functions are nouns</a:t>
            </a:r>
          </a:p>
        </p:txBody>
      </p:sp>
    </p:spTree>
  </p:cSld>
  <p:clrMapOvr>
    <a:masterClrMapping/>
  </p:clrMapOvr>
  <p:transition spd="slow">
    <p:cut/>
  </p:transition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7" name="Shape 10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18" name="Shape 1018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mconcat([Success(attrs), Success(attrs)])</a:t>
            </a:r>
            <a:r>
              <a:rPr sz="1800" lang="en" i="1">
                <a:solidFill>
                  <a:srgbClr val="AEAEAE"/>
                </a:solidFill>
              </a:rPr>
              <a:t>//=&gt; Success(attrs)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1019" name="Shape 101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3" name="Shape 10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24" name="Shape 1024"/>
          <p:cNvSpPr txBox="1"/>
          <p:nvPr/>
        </p:nvSpPr>
        <p:spPr>
          <a:xfrm>
            <a:off y="1135100" x="457200"/>
            <a:ext cy="3899400" cx="86868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checkValidations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mconcat([checkPassword, checkEmail, checkName])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checkValidations({name: </a:t>
            </a:r>
            <a:r>
              <a:rPr sz="1800" lang="en">
                <a:solidFill>
                  <a:srgbClr val="65B042"/>
                </a:solidFill>
              </a:rPr>
              <a:t>"Burt"</a:t>
            </a:r>
            <a:r>
              <a:rPr sz="1800" lang="en">
                <a:solidFill>
                  <a:srgbClr val="F8F8F8"/>
                </a:solidFill>
              </a:rPr>
              <a:t>})</a:t>
            </a:r>
            <a:r>
              <a:rPr sz="1800" lang="en" i="1">
                <a:solidFill>
                  <a:srgbClr val="AEAEAE"/>
                </a:solidFill>
              </a:rPr>
              <a:t>//=&gt; Failure([“need a password”, “need an email”])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  <p:sp>
        <p:nvSpPr>
          <p:cNvPr id="1025" name="Shape 102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Monoids</a:t>
            </a:r>
          </a:p>
        </p:txBody>
      </p:sp>
    </p:spTree>
  </p:cSld>
  <p:clrMapOvr>
    <a:masterClrMapping/>
  </p:clrMapOvr>
  <p:transition spd="slow">
    <p:cut/>
  </p:transition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9" name="Shape 10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0" name="Shape 103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Monoid Laws</a:t>
            </a:r>
          </a:p>
        </p:txBody>
      </p:sp>
      <p:sp>
        <p:nvSpPr>
          <p:cNvPr id="1031" name="Shape 1031"/>
          <p:cNvSpPr txBox="1"/>
          <p:nvPr>
            <p:ph idx="1" type="body"/>
          </p:nvPr>
        </p:nvSpPr>
        <p:spPr>
          <a:xfrm>
            <a:off y="1326600" x="457200"/>
            <a:ext cy="34091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AEAEAE"/>
                </a:solidFill>
              </a:rPr>
              <a:t>// left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concat(empty, x)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x</a:t>
            </a:r>
            <a:r>
              <a:rPr sz="1800" lang="en">
                <a:solidFill>
                  <a:srgbClr val="AEAEAE"/>
                </a:solidFill>
              </a:rPr>
              <a:t>// right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concat(x, empty)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x</a:t>
            </a:r>
            <a:r>
              <a:rPr sz="1800" lang="en">
                <a:solidFill>
                  <a:srgbClr val="AEAEAE"/>
                </a:solidFill>
              </a:rPr>
              <a:t>// associativity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concat(concat(x, y), z)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concat(x, concat(y, z))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BDE2D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5" name="Shape 10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6" name="Shape 1036"/>
          <p:cNvSpPr txBox="1"/>
          <p:nvPr>
            <p:ph type="title"/>
          </p:nvPr>
        </p:nvSpPr>
        <p:spPr>
          <a:xfrm>
            <a:off y="535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Fantasy Land</a:t>
            </a:r>
          </a:p>
        </p:txBody>
      </p:sp>
      <p:pic>
        <p:nvPicPr>
          <p:cNvPr id="1037" name="Shape 10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24650" x="2667000"/>
            <a:ext cy="3810000" cx="3810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1" name="Shape 10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42" name="Shape 1042"/>
          <p:cNvSpPr txBox="1"/>
          <p:nvPr>
            <p:ph type="title"/>
          </p:nvPr>
        </p:nvSpPr>
        <p:spPr>
          <a:xfrm>
            <a:off y="205975" x="457200"/>
            <a:ext cy="857400" cx="41027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End of Part II</a:t>
            </a:r>
          </a:p>
        </p:txBody>
      </p:sp>
      <p:sp>
        <p:nvSpPr>
          <p:cNvPr id="1043" name="Shape 1043"/>
          <p:cNvSpPr txBox="1"/>
          <p:nvPr>
            <p:ph idx="2" type="title"/>
          </p:nvPr>
        </p:nvSpPr>
        <p:spPr>
          <a:xfrm>
            <a:off y="205975" x="4560000"/>
            <a:ext cy="857400" cx="41027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The Journey</a:t>
            </a:r>
          </a:p>
        </p:txBody>
      </p:sp>
      <p:pic>
        <p:nvPicPr>
          <p:cNvPr id="1044" name="Shape 10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20825" x="1844225"/>
            <a:ext cy="3642649" cx="54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8" name="Shape 10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49" name="Shape 104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BF9000"/>
                </a:solidFill>
              </a:rPr>
              <a:t>Part III: The Demo</a:t>
            </a:r>
          </a:p>
        </p:txBody>
      </p:sp>
      <p:pic>
        <p:nvPicPr>
          <p:cNvPr id="1050" name="Shape 10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65474" x="2782900"/>
            <a:ext cy="3578250" cx="357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4" name="Shape 10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55" name="Shape 1055"/>
          <p:cNvSpPr txBox="1"/>
          <p:nvPr>
            <p:ph type="title"/>
          </p:nvPr>
        </p:nvSpPr>
        <p:spPr>
          <a:xfrm>
            <a:off y="205975" x="4542300"/>
            <a:ext cy="857400" cx="41445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Congratulations!</a:t>
            </a:r>
          </a:p>
        </p:txBody>
      </p:sp>
      <p:sp>
        <p:nvSpPr>
          <p:cNvPr id="1056" name="Shape 1056"/>
          <p:cNvSpPr txBox="1"/>
          <p:nvPr>
            <p:ph idx="1" type="body"/>
          </p:nvPr>
        </p:nvSpPr>
        <p:spPr>
          <a:xfrm>
            <a:off y="1770175" x="4542300"/>
            <a:ext cy="3155700" cx="4144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You’re a pioneer.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These techniques are new to the JavaScript ecosystem.</a:t>
            </a:r>
          </a:p>
        </p:txBody>
      </p:sp>
      <p:pic>
        <p:nvPicPr>
          <p:cNvPr id="1057" name="Shape 10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-8"/>
            <a:ext cy="5143500" cx="3571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1" name="Shape 10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62" name="Shape 106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Libraries are Evolving</a:t>
            </a:r>
          </a:p>
        </p:txBody>
      </p:sp>
      <p:sp>
        <p:nvSpPr>
          <p:cNvPr id="1063" name="Shape 1063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We’ll combine the best ones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• CrossEye / ramda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• baconjs / bacon.js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• fantasyland / fantasy-io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• DrBoolean / pointfree-fantasy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• folktale / data.either</a:t>
            </a:r>
          </a:p>
        </p:txBody>
      </p:sp>
      <p:pic>
        <p:nvPicPr>
          <p:cNvPr id="1064" name="Shape 106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43000" x="6209575"/>
            <a:ext cy="2857500" cx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separate </a:t>
            </a:r>
            <a:r>
              <a:rPr lang="en">
                <a:solidFill>
                  <a:schemeClr val="lt2"/>
                </a:solidFill>
              </a:rPr>
              <a:t>functions from rules</a:t>
            </a:r>
          </a:p>
        </p:txBody>
      </p:sp>
      <p:graphicFrame>
        <p:nvGraphicFramePr>
          <p:cNvPr id="144" name="Shape 144"/>
          <p:cNvGraphicFramePr/>
          <p:nvPr/>
        </p:nvGraphicFramePr>
        <p:xfrm>
          <a:off y="3627625" x="98905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{74C34FB8-B780-421D-9434-DC6D8F4A61B8}</a:tableStyleId>
              </a:tblPr>
              <a:tblGrid>
                <a:gridCol w="3848875"/>
                <a:gridCol w="38488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B7B7B7"/>
                          </a:solidFill>
                        </a:rPr>
                        <a:t>strings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AA84F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8cab5c3f5106aa48299dec51e77921ad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B7B7B7"/>
                          </a:solidFill>
                        </a:rPr>
                        <a:t>are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1C232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eacbe4d1b2dee530eee7460477877c4d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B7B7B7"/>
                          </a:solidFill>
                        </a:rPr>
                        <a:t>strung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3C78D8"/>
                          </a:solidFill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1c6509708e542c4f27d4437b15e331cd</a:t>
                      </a:r>
                    </a:p>
                  </a:txBody>
                  <a:tcPr marR="91425" marB="91425" marT="91425" marL="91425"/>
                </a:tc>
              </a:tr>
            </a:tbl>
          </a:graphicData>
        </a:graphic>
      </p:graphicFrame>
      <p:pic>
        <p:nvPicPr>
          <p:cNvPr id="145" name="Shape 14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63370" x="4156500"/>
            <a:ext cy="2347152" cx="4121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Shape 146"/>
          <p:cNvCxnSpPr/>
          <p:nvPr/>
        </p:nvCxnSpPr>
        <p:spPr>
          <a:xfrm>
            <a:off y="3508800" x="457200"/>
            <a:ext cy="0" cx="81939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147" name="Shape 147"/>
          <p:cNvSpPr txBox="1"/>
          <p:nvPr/>
        </p:nvSpPr>
        <p:spPr>
          <a:xfrm>
            <a:off y="1957500" x="909700"/>
            <a:ext cy="558899" cx="2017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Intension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y="3936775" x="909700"/>
            <a:ext cy="558899" cx="2017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Extension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Set theoretically</a:t>
            </a:r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y="1200150" x="457200"/>
            <a:ext cy="12969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Every function is</a:t>
            </a:r>
          </a:p>
          <a:p>
            <a:pPr indent="45720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a </a:t>
            </a:r>
            <a:r>
              <a:rPr lang="en" i="1">
                <a:solidFill>
                  <a:srgbClr val="999999"/>
                </a:solidFill>
              </a:rPr>
              <a:t>single-valued</a:t>
            </a:r>
            <a:r>
              <a:rPr lang="en">
                <a:solidFill>
                  <a:srgbClr val="999999"/>
                </a:solidFill>
              </a:rPr>
              <a:t> collection of pairs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020850" x="6248400"/>
            <a:ext cy="1905000" cx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y="2579650" x="5420700"/>
            <a:ext cy="306900" cx="1531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NOT THIS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y="3469925" x="4978425"/>
            <a:ext cy="1455900" cx="1047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(1, D)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(2, B)</a:t>
            </a:r>
          </a:p>
          <a:p>
            <a:pPr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(2, </a:t>
            </a:r>
            <a:r>
              <a:rPr b="1" sz="1800" lang="en">
                <a:solidFill>
                  <a:srgbClr val="CC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y="2845050" x="1351350"/>
            <a:ext cy="2080799" cx="1572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...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(-2, -1)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(0 , 0 )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(2 , 1 )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(4 , 2 )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(8 , 4 )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...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y="2633825" x="1210525"/>
            <a:ext cy="306900" cx="1531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AA84F"/>
                </a:solidFill>
              </a:rPr>
              <a:t>THIS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4" name="Shape 164"/>
          <p:cNvSpPr txBox="1"/>
          <p:nvPr/>
        </p:nvSpPr>
        <p:spPr>
          <a:xfrm>
            <a:off y="1684000" x="3968525"/>
            <a:ext cy="2080799" cx="13191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...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(-2, -1)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(0 , 0 )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(2 , 1 )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(4 , 2 )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(8 , 4 )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B7B7B7"/>
                </a:solidFill>
                <a:latin typeface="Courier New"/>
                <a:ea typeface="Courier New"/>
                <a:cs typeface="Courier New"/>
                <a:sym typeface="Courier New"/>
              </a:rPr>
              <a:t>...</a:t>
            </a:r>
          </a:p>
        </p:txBody>
      </p:sp>
      <p:cxnSp>
        <p:nvCxnSpPr>
          <p:cNvPr id="165" name="Shape 165"/>
          <p:cNvCxnSpPr>
            <a:endCxn id="164" idx="1"/>
          </p:cNvCxnSpPr>
          <p:nvPr/>
        </p:nvCxnSpPr>
        <p:spPr>
          <a:xfrm rot="10800000" flipH="1">
            <a:off y="2724399" x="2922724"/>
            <a:ext cy="768900" cx="1045800"/>
          </a:xfrm>
          <a:prstGeom prst="straightConnector1">
            <a:avLst/>
          </a:prstGeom>
          <a:noFill/>
          <a:ln w="3810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66" name="Shape 166"/>
          <p:cNvSpPr txBox="1"/>
          <p:nvPr/>
        </p:nvSpPr>
        <p:spPr>
          <a:xfrm>
            <a:off y="3448300" x="2438075"/>
            <a:ext cy="316499" cx="1014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1800" lang="en">
                <a:solidFill>
                  <a:srgbClr val="B7B7B7"/>
                </a:solidFill>
              </a:rPr>
              <a:t>Domain</a:t>
            </a:r>
          </a:p>
        </p:txBody>
      </p:sp>
      <p:cxnSp>
        <p:nvCxnSpPr>
          <p:cNvPr id="167" name="Shape 167"/>
          <p:cNvCxnSpPr>
            <a:endCxn id="164" idx="3"/>
          </p:cNvCxnSpPr>
          <p:nvPr/>
        </p:nvCxnSpPr>
        <p:spPr>
          <a:xfrm rot="10800000">
            <a:off y="2724399" x="5287625"/>
            <a:ext cy="845099" cx="911700"/>
          </a:xfrm>
          <a:prstGeom prst="straightConnector1">
            <a:avLst/>
          </a:prstGeom>
          <a:noFill/>
          <a:ln w="3810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68" name="Shape 168"/>
          <p:cNvSpPr txBox="1"/>
          <p:nvPr/>
        </p:nvSpPr>
        <p:spPr>
          <a:xfrm>
            <a:off y="3493300" x="5850350"/>
            <a:ext cy="316499" cx="911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B7B7B7"/>
                </a:solidFill>
              </a:rPr>
              <a:t>Range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y="3905500" x="1934100"/>
            <a:ext cy="316499" cx="1770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B7B7B7"/>
                </a:solidFill>
              </a:rPr>
              <a:t>… -2 0 2 4 8 ...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y="3905500" x="5439300"/>
            <a:ext cy="316499" cx="1770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B7B7B7"/>
                </a:solidFill>
              </a:rPr>
              <a:t>… -1 0 1 2 4 ...</a:t>
            </a:r>
          </a:p>
        </p:txBody>
      </p:sp>
      <p:sp>
        <p:nvSpPr>
          <p:cNvPr id="171" name="Shape 17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One input, one output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76" name="Shape 17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306394" x="5880425"/>
            <a:ext cy="1837100" cx="326357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>
            <p:ph type="title"/>
          </p:nvPr>
        </p:nvSpPr>
        <p:spPr>
          <a:xfrm>
            <a:off y="3258525" x="2091125"/>
            <a:ext cy="857400" cx="39260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>
                <a:solidFill>
                  <a:srgbClr val="FFF2CC"/>
                </a:solidFill>
              </a:rPr>
              <a:t>Pulling it into JS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" name="Shape 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0" name="Shape 3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678700" x="12574"/>
            <a:ext cy="5143501" cx="911884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>
            <p:ph type="ctrTitle"/>
          </p:nvPr>
        </p:nvSpPr>
        <p:spPr>
          <a:xfrm>
            <a:off y="212375" x="685800"/>
            <a:ext cy="1556699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Separation and Recognition</a:t>
            </a:r>
          </a:p>
        </p:txBody>
      </p:sp>
      <p:sp>
        <p:nvSpPr>
          <p:cNvPr id="32" name="Shape 32"/>
          <p:cNvSpPr txBox="1"/>
          <p:nvPr>
            <p:ph idx="1" type="subTitle"/>
          </p:nvPr>
        </p:nvSpPr>
        <p:spPr>
          <a:xfrm>
            <a:off y="4105153" x="685800"/>
            <a:ext cy="7847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Soul of Functional Programming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separate </a:t>
            </a:r>
            <a:r>
              <a:rPr lang="en">
                <a:solidFill>
                  <a:srgbClr val="CCCCCC"/>
                </a:solidFill>
              </a:rPr>
              <a:t>arity from functions</a:t>
            </a:r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y="3099050" x="384325"/>
            <a:ext cy="1876799" cx="4109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89BDFF"/>
                </a:solidFill>
              </a:rPr>
              <a:t>getPersonName</a:t>
            </a:r>
            <a:r>
              <a:rPr sz="1400" lang="en">
                <a:solidFill>
                  <a:srgbClr val="F8F8F8"/>
                </a:solidFill>
              </a:rPr>
              <a:t>(person)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get(</a:t>
            </a:r>
            <a:r>
              <a:rPr sz="1400" lang="en">
                <a:solidFill>
                  <a:srgbClr val="65B042"/>
                </a:solidFill>
              </a:rPr>
              <a:t>'name'</a:t>
            </a:r>
            <a:r>
              <a:rPr sz="1400" lang="en">
                <a:solidFill>
                  <a:srgbClr val="F8F8F8"/>
                </a:solidFill>
              </a:rPr>
              <a:t>, person);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}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names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people.map(getPersonName);</a:t>
            </a:r>
          </a:p>
        </p:txBody>
      </p:sp>
      <p:sp>
        <p:nvSpPr>
          <p:cNvPr id="184" name="Shape 184"/>
          <p:cNvSpPr txBox="1"/>
          <p:nvPr>
            <p:ph idx="2" type="body"/>
          </p:nvPr>
        </p:nvSpPr>
        <p:spPr>
          <a:xfrm>
            <a:off y="3450650" x="5242400"/>
            <a:ext cy="1525200" cx="4109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400" lang="en" i="1">
                <a:solidFill>
                  <a:srgbClr val="AEAEAE"/>
                </a:solidFill>
              </a:rPr>
              <a:t>// ☆☆ MAGIC! ☆☆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names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people.map(get(</a:t>
            </a:r>
            <a:r>
              <a:rPr sz="1400" lang="en">
                <a:solidFill>
                  <a:srgbClr val="65B042"/>
                </a:solidFill>
              </a:rPr>
              <a:t>'name'</a:t>
            </a:r>
            <a:r>
              <a:rPr sz="1400" lang="en">
                <a:solidFill>
                  <a:srgbClr val="F8F8F8"/>
                </a:solidFill>
              </a:rPr>
              <a:t>));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BDE2D"/>
              </a:solidFill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y="2417300" x="5242387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6AA84F"/>
                </a:solidFill>
              </a:rPr>
              <a:t>More args later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y="2380225" x="384312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CC0000"/>
                </a:solidFill>
              </a:rPr>
              <a:t>Args up front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y="1131175" x="3238250"/>
            <a:ext cy="1248899" cx="26319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99CF50"/>
                </a:solidFill>
              </a:rPr>
              <a:t>function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89BDFF"/>
                </a:solidFill>
              </a:rPr>
              <a:t>get</a:t>
            </a:r>
            <a:r>
              <a:rPr lang="en">
                <a:solidFill>
                  <a:srgbClr val="F8F8F8"/>
                </a:solidFill>
              </a:rPr>
              <a:t>(property, object) {</a:t>
            </a: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  </a:t>
            </a:r>
            <a:r>
              <a:rPr lang="en">
                <a:solidFill>
                  <a:srgbClr val="E28964"/>
                </a:solidFill>
              </a:rPr>
              <a:t>return</a:t>
            </a:r>
            <a:r>
              <a:rPr lang="en">
                <a:solidFill>
                  <a:srgbClr val="F8F8F8"/>
                </a:solidFill>
              </a:rPr>
              <a:t> object[property];</a:t>
            </a: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}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99CF50"/>
                </a:solidFill>
              </a:rPr>
              <a:t>var</a:t>
            </a:r>
            <a:r>
              <a:rPr lang="en">
                <a:solidFill>
                  <a:srgbClr val="F8F8F8"/>
                </a:solidFill>
              </a:rPr>
              <a:t> people </a:t>
            </a:r>
            <a:r>
              <a:rPr lang="en">
                <a:solidFill>
                  <a:srgbClr val="E28964"/>
                </a:solidFill>
              </a:rPr>
              <a:t>=</a:t>
            </a:r>
            <a:r>
              <a:rPr lang="en">
                <a:solidFill>
                  <a:srgbClr val="F8F8F8"/>
                </a:solidFill>
              </a:rPr>
              <a:t> [ {name: ...}, ... ];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2" name="Shape 192"/>
          <p:cNvSpPr txBox="1"/>
          <p:nvPr>
            <p:ph idx="1" type="body"/>
          </p:nvPr>
        </p:nvSpPr>
        <p:spPr>
          <a:xfrm>
            <a:off y="450450" x="457200"/>
            <a:ext cy="43829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01</a:t>
            </a:r>
            <a:r>
              <a:rPr sz="1400" lang="en">
                <a:solidFill>
                  <a:srgbClr val="99CF50"/>
                </a:solidFill>
              </a:rPr>
              <a:t> function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89BDFF"/>
                </a:solidFill>
              </a:rPr>
              <a:t>curry</a:t>
            </a:r>
            <a:r>
              <a:rPr sz="1400" lang="en">
                <a:solidFill>
                  <a:srgbClr val="F8F8F8"/>
                </a:solidFill>
              </a:rPr>
              <a:t>(fn) {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02</a:t>
            </a:r>
            <a:r>
              <a:rPr sz="1400" lang="en">
                <a:solidFill>
                  <a:srgbClr val="F8F8F8"/>
                </a:solidFill>
              </a:rPr>
              <a:t> 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() {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03</a:t>
            </a:r>
            <a:r>
              <a:rPr sz="1400" lang="en">
                <a:solidFill>
                  <a:srgbClr val="F8F8F8"/>
                </a:solidFill>
              </a:rPr>
              <a:t>     </a:t>
            </a:r>
            <a:r>
              <a:rPr sz="1400" lang="en">
                <a:solidFill>
                  <a:srgbClr val="E28964"/>
                </a:solidFill>
              </a:rPr>
              <a:t>if</a:t>
            </a:r>
            <a:r>
              <a:rPr sz="1400" lang="en">
                <a:solidFill>
                  <a:srgbClr val="F8F8F8"/>
                </a:solidFill>
              </a:rPr>
              <a:t> (fn.</a:t>
            </a:r>
            <a:r>
              <a:rPr sz="1400" lang="en">
                <a:solidFill>
                  <a:srgbClr val="CF6A4C"/>
                </a:solidFill>
              </a:rPr>
              <a:t>length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&gt;</a:t>
            </a:r>
            <a:r>
              <a:rPr sz="1400" lang="en">
                <a:solidFill>
                  <a:srgbClr val="F8F8F8"/>
                </a:solidFill>
              </a:rPr>
              <a:t> arguments.</a:t>
            </a:r>
            <a:r>
              <a:rPr sz="1400" lang="en">
                <a:solidFill>
                  <a:srgbClr val="CF6A4C"/>
                </a:solidFill>
              </a:rPr>
              <a:t>length</a:t>
            </a:r>
            <a:r>
              <a:rPr sz="1400" lang="en">
                <a:solidFill>
                  <a:srgbClr val="F8F8F8"/>
                </a:solidFill>
              </a:rPr>
              <a:t>) {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04</a:t>
            </a:r>
            <a:r>
              <a:rPr sz="1400" lang="en">
                <a:solidFill>
                  <a:srgbClr val="F8F8F8"/>
                </a:solidFill>
              </a:rPr>
              <a:t>       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slice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9B859D"/>
                </a:solidFill>
              </a:rPr>
              <a:t>Array</a:t>
            </a:r>
            <a:r>
              <a:rPr sz="1400" lang="en">
                <a:solidFill>
                  <a:srgbClr val="F8F8F8"/>
                </a:solidFill>
              </a:rPr>
              <a:t>.</a:t>
            </a:r>
            <a:r>
              <a:rPr sz="1400" lang="en">
                <a:solidFill>
                  <a:srgbClr val="CF6A4C"/>
                </a:solidFill>
              </a:rPr>
              <a:t>prototype</a:t>
            </a:r>
            <a:r>
              <a:rPr sz="1400" lang="en">
                <a:solidFill>
                  <a:srgbClr val="F8F8F8"/>
                </a:solidFill>
              </a:rPr>
              <a:t>.slice;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05</a:t>
            </a:r>
            <a:r>
              <a:rPr sz="1400" lang="en">
                <a:solidFill>
                  <a:srgbClr val="F8F8F8"/>
                </a:solidFill>
              </a:rPr>
              <a:t>       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args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slice.</a:t>
            </a:r>
            <a:r>
              <a:rPr sz="1400" lang="en">
                <a:solidFill>
                  <a:srgbClr val="DAD085"/>
                </a:solidFill>
              </a:rPr>
              <a:t>apply</a:t>
            </a:r>
            <a:r>
              <a:rPr sz="1400" lang="en">
                <a:solidFill>
                  <a:srgbClr val="F8F8F8"/>
                </a:solidFill>
              </a:rPr>
              <a:t>(arguments);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06</a:t>
            </a:r>
            <a:r>
              <a:rPr sz="1400" lang="en">
                <a:solidFill>
                  <a:srgbClr val="F8F8F8"/>
                </a:solidFill>
              </a:rPr>
              <a:t>     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() {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07</a:t>
            </a:r>
            <a:r>
              <a:rPr sz="1400" lang="en">
                <a:solidFill>
                  <a:srgbClr val="F8F8F8"/>
                </a:solidFill>
              </a:rPr>
              <a:t>       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fn.</a:t>
            </a:r>
            <a:r>
              <a:rPr sz="1400" lang="en">
                <a:solidFill>
                  <a:srgbClr val="DAD085"/>
                </a:solidFill>
              </a:rPr>
              <a:t>apply</a:t>
            </a:r>
            <a:r>
              <a:rPr sz="1400" lang="en">
                <a:solidFill>
                  <a:srgbClr val="F8F8F8"/>
                </a:solidFill>
              </a:rPr>
              <a:t>(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08</a:t>
            </a:r>
            <a:r>
              <a:rPr sz="1400" lang="en">
                <a:solidFill>
                  <a:srgbClr val="F8F8F8"/>
                </a:solidFill>
              </a:rPr>
              <a:t>           </a:t>
            </a:r>
            <a:r>
              <a:rPr sz="1400" lang="en">
                <a:solidFill>
                  <a:srgbClr val="3387CC"/>
                </a:solidFill>
              </a:rPr>
              <a:t>null</a:t>
            </a:r>
            <a:r>
              <a:rPr sz="1400" lang="en">
                <a:solidFill>
                  <a:srgbClr val="F8F8F8"/>
                </a:solidFill>
              </a:rPr>
              <a:t>, args.</a:t>
            </a:r>
            <a:r>
              <a:rPr sz="1400" lang="en">
                <a:solidFill>
                  <a:srgbClr val="DAD085"/>
                </a:solidFill>
              </a:rPr>
              <a:t>concat</a:t>
            </a:r>
            <a:r>
              <a:rPr sz="1400" lang="en">
                <a:solidFill>
                  <a:srgbClr val="F8F8F8"/>
                </a:solidFill>
              </a:rPr>
              <a:t>(slice.</a:t>
            </a:r>
            <a:r>
              <a:rPr sz="1400" lang="en">
                <a:solidFill>
                  <a:srgbClr val="DAD085"/>
                </a:solidFill>
              </a:rPr>
              <a:t>apply</a:t>
            </a:r>
            <a:r>
              <a:rPr sz="1400" lang="en">
                <a:solidFill>
                  <a:srgbClr val="F8F8F8"/>
                </a:solidFill>
              </a:rPr>
              <a:t>(arguments)));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09</a:t>
            </a:r>
            <a:r>
              <a:rPr sz="1400" lang="en">
                <a:solidFill>
                  <a:srgbClr val="F8F8F8"/>
                </a:solidFill>
              </a:rPr>
              <a:t>       };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10</a:t>
            </a:r>
            <a:r>
              <a:rPr sz="1400" lang="en">
                <a:solidFill>
                  <a:srgbClr val="F8F8F8"/>
                </a:solidFill>
              </a:rPr>
              <a:t>     }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11</a:t>
            </a:r>
            <a:r>
              <a:rPr sz="1400" lang="en">
                <a:solidFill>
                  <a:srgbClr val="F8F8F8"/>
                </a:solidFill>
              </a:rPr>
              <a:t>   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fn.</a:t>
            </a:r>
            <a:r>
              <a:rPr sz="1400" lang="en">
                <a:solidFill>
                  <a:srgbClr val="DAD085"/>
                </a:solidFill>
              </a:rPr>
              <a:t>apply</a:t>
            </a:r>
            <a:r>
              <a:rPr sz="1400" lang="en">
                <a:solidFill>
                  <a:srgbClr val="F8F8F8"/>
                </a:solidFill>
              </a:rPr>
              <a:t>(</a:t>
            </a:r>
            <a:r>
              <a:rPr sz="1400" lang="en">
                <a:solidFill>
                  <a:srgbClr val="3387CC"/>
                </a:solidFill>
              </a:rPr>
              <a:t>null</a:t>
            </a:r>
            <a:r>
              <a:rPr sz="1400" lang="en">
                <a:solidFill>
                  <a:srgbClr val="F8F8F8"/>
                </a:solidFill>
              </a:rPr>
              <a:t>, arguments);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12</a:t>
            </a:r>
            <a:r>
              <a:rPr sz="1400" lang="en">
                <a:solidFill>
                  <a:srgbClr val="F8F8F8"/>
                </a:solidFill>
              </a:rPr>
              <a:t>   };</a:t>
            </a:r>
            <a:r>
              <a:rPr sz="1400" lang="en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13</a:t>
            </a:r>
            <a:r>
              <a:rPr sz="1400" lang="en">
                <a:solidFill>
                  <a:srgbClr val="F8F8F8"/>
                </a:solidFill>
              </a:rPr>
              <a:t> }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pic>
        <p:nvPicPr>
          <p:cNvPr id="193" name="Shape 19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52550" x="6376350"/>
            <a:ext cy="2438400" cx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8" name="Shape 198"/>
          <p:cNvSpPr txBox="1"/>
          <p:nvPr/>
        </p:nvSpPr>
        <p:spPr>
          <a:xfrm>
            <a:off y="2406700" x="6897600"/>
            <a:ext cy="405599" cx="2151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</a:rPr>
              <a:t>jsbin.com/romun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u="sng" sz="1800">
              <a:solidFill>
                <a:srgbClr val="4A86E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u="sng" sz="1100" lang="en">
                <a:solidFill>
                  <a:srgbClr val="FF0000"/>
                </a:solidFill>
              </a:rPr>
              <a:t>answers: </a:t>
            </a:r>
            <a:r>
              <a:rPr u="sng" sz="1100" lang="en">
                <a:solidFill>
                  <a:srgbClr val="FF0000"/>
                </a:solidFill>
                <a:hlinkClick r:id="rId3"/>
              </a:rPr>
              <a:t>http://jsbin.com/huqif</a:t>
            </a:r>
            <a:r>
              <a:rPr u="sng" sz="1100" lang="en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9" name="Shape 19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Our code becomes</a:t>
            </a: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B859D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curry(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 (property, object)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object[property];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});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names </a:t>
            </a:r>
            <a:r>
              <a:rPr sz="1800" lang="en">
                <a:solidFill>
                  <a:srgbClr val="E28964"/>
                </a:solidFill>
              </a:rPr>
              <a:t>= </a:t>
            </a:r>
            <a:r>
              <a:rPr sz="1800" lang="en">
                <a:solidFill>
                  <a:srgbClr val="F8F8F8"/>
                </a:solidFill>
              </a:rPr>
              <a:t>people.map(get(</a:t>
            </a:r>
            <a:r>
              <a:rPr sz="1800" lang="en">
                <a:solidFill>
                  <a:srgbClr val="65B042"/>
                </a:solidFill>
              </a:rPr>
              <a:t>'name'</a:t>
            </a:r>
            <a:r>
              <a:rPr sz="1800" lang="en">
                <a:solidFill>
                  <a:srgbClr val="F8F8F8"/>
                </a:solidFill>
              </a:rPr>
              <a:t>));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9B859D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01" name="Shape 20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191600" x="5669124"/>
            <a:ext cy="926250" cx="14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y="3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Example </a:t>
            </a:r>
            <a:r>
              <a:rPr lang="en">
                <a:solidFill>
                  <a:srgbClr val="B7B7B7"/>
                </a:solidFill>
              </a:rPr>
              <a:t>currying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y="1471450" x="559475"/>
            <a:ext cy="3320699" cx="3663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99CF50"/>
                </a:solidFill>
              </a:rPr>
              <a:t>var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89BDFF"/>
                </a:solidFill>
              </a:rPr>
              <a:t>words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E28964"/>
                </a:solidFill>
              </a:rPr>
              <a:t>=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99CF50"/>
                </a:solidFill>
              </a:rPr>
              <a:t>function</a:t>
            </a:r>
            <a:r>
              <a:rPr lang="en">
                <a:solidFill>
                  <a:srgbClr val="F8F8F8"/>
                </a:solidFill>
              </a:rPr>
              <a:t>(str) {</a:t>
            </a: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  </a:t>
            </a:r>
            <a:r>
              <a:rPr lang="en">
                <a:solidFill>
                  <a:srgbClr val="E28964"/>
                </a:solidFill>
              </a:rPr>
              <a:t>return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DAD085"/>
                </a:solidFill>
              </a:rPr>
              <a:t>split</a:t>
            </a:r>
            <a:r>
              <a:rPr lang="en">
                <a:solidFill>
                  <a:srgbClr val="F8F8F8"/>
                </a:solidFill>
              </a:rPr>
              <a:t>(</a:t>
            </a:r>
            <a:r>
              <a:rPr lang="en">
                <a:solidFill>
                  <a:srgbClr val="65B042"/>
                </a:solidFill>
              </a:rPr>
              <a:t>' '</a:t>
            </a:r>
            <a:r>
              <a:rPr lang="en">
                <a:solidFill>
                  <a:srgbClr val="F8F8F8"/>
                </a:solidFill>
              </a:rPr>
              <a:t>, str);</a:t>
            </a: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};</a:t>
            </a: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words(</a:t>
            </a:r>
            <a:r>
              <a:rPr lang="en">
                <a:solidFill>
                  <a:srgbClr val="65B042"/>
                </a:solidFill>
              </a:rPr>
              <a:t>"Jingle bells Batman smells"</a:t>
            </a:r>
            <a:r>
              <a:rPr lang="en">
                <a:solidFill>
                  <a:srgbClr val="F8F8F8"/>
                </a:solidFill>
              </a:rPr>
              <a:t>);</a:t>
            </a:r>
            <a:r>
              <a:rPr lang="en" i="1">
                <a:solidFill>
                  <a:srgbClr val="AEAEAE"/>
                </a:solidFill>
              </a:rPr>
              <a:t>//=&gt; ['Jingle', 'bells', 'Batman', 'smells']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rgbClr val="FBDE2D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/>
        </p:nvSpPr>
        <p:spPr>
          <a:xfrm>
            <a:off y="1471450" x="4886850"/>
            <a:ext cy="3320699" cx="3663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99CF50"/>
                </a:solidFill>
              </a:rPr>
              <a:t>var</a:t>
            </a:r>
            <a:r>
              <a:rPr lang="en">
                <a:solidFill>
                  <a:srgbClr val="F8F8F8"/>
                </a:solidFill>
              </a:rPr>
              <a:t> words </a:t>
            </a:r>
            <a:r>
              <a:rPr lang="en">
                <a:solidFill>
                  <a:srgbClr val="E28964"/>
                </a:solidFill>
              </a:rPr>
              <a:t>=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DAD085"/>
                </a:solidFill>
              </a:rPr>
              <a:t>split</a:t>
            </a:r>
            <a:r>
              <a:rPr lang="en">
                <a:solidFill>
                  <a:srgbClr val="F8F8F8"/>
                </a:solidFill>
              </a:rPr>
              <a:t>(</a:t>
            </a:r>
            <a:r>
              <a:rPr lang="en">
                <a:solidFill>
                  <a:srgbClr val="65B042"/>
                </a:solidFill>
              </a:rPr>
              <a:t>' '</a:t>
            </a:r>
            <a:r>
              <a:rPr lang="en">
                <a:solidFill>
                  <a:srgbClr val="F8F8F8"/>
                </a:solidFill>
              </a:rPr>
              <a:t>);</a:t>
            </a: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words(</a:t>
            </a:r>
            <a:r>
              <a:rPr lang="en">
                <a:solidFill>
                  <a:srgbClr val="65B042"/>
                </a:solidFill>
              </a:rPr>
              <a:t>"Jingle bells Batman smells"</a:t>
            </a:r>
            <a:r>
              <a:rPr lang="en">
                <a:solidFill>
                  <a:srgbClr val="F8F8F8"/>
                </a:solidFill>
              </a:rPr>
              <a:t>);</a:t>
            </a:r>
            <a:r>
              <a:rPr lang="en" i="1">
                <a:solidFill>
                  <a:srgbClr val="AEAEAE"/>
                </a:solidFill>
              </a:rPr>
              <a:t>//=&gt; ['Jingle', 'bells', 'Batman', 'smells']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y="-22621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Example </a:t>
            </a:r>
            <a:r>
              <a:rPr lang="en">
                <a:solidFill>
                  <a:srgbClr val="B7B7B7"/>
                </a:solidFill>
              </a:rPr>
              <a:t>currying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y="1171025" x="2387050"/>
            <a:ext cy="459900" cx="4085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99CF50"/>
                </a:solidFill>
              </a:rPr>
              <a:t>var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89BDFF"/>
                </a:solidFill>
              </a:rPr>
              <a:t>greater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E28964"/>
                </a:solidFill>
              </a:rPr>
              <a:t>=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99CF50"/>
                </a:solidFill>
              </a:rPr>
              <a:t>function</a:t>
            </a:r>
            <a:r>
              <a:rPr lang="en">
                <a:solidFill>
                  <a:srgbClr val="F8F8F8"/>
                </a:solidFill>
              </a:rPr>
              <a:t>(x,y){ </a:t>
            </a:r>
            <a:r>
              <a:rPr lang="en">
                <a:solidFill>
                  <a:srgbClr val="E28964"/>
                </a:solidFill>
              </a:rPr>
              <a:t>return</a:t>
            </a:r>
            <a:r>
              <a:rPr lang="en">
                <a:solidFill>
                  <a:srgbClr val="F8F8F8"/>
                </a:solidFill>
              </a:rPr>
              <a:t> x </a:t>
            </a:r>
            <a:r>
              <a:rPr lang="en">
                <a:solidFill>
                  <a:srgbClr val="E28964"/>
                </a:solidFill>
              </a:rPr>
              <a:t>&gt;</a:t>
            </a:r>
            <a:r>
              <a:rPr lang="en">
                <a:solidFill>
                  <a:srgbClr val="F8F8F8"/>
                </a:solidFill>
              </a:rPr>
              <a:t> y ? x : y; };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y="1779900" x="457200"/>
            <a:ext cy="3363599" cx="3583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99CF50"/>
                </a:solidFill>
              </a:rPr>
              <a:t>var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89BDFF"/>
                </a:solidFill>
              </a:rPr>
              <a:t>max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E28964"/>
                </a:solidFill>
              </a:rPr>
              <a:t>=</a:t>
            </a:r>
            <a:r>
              <a:rPr lang="en">
                <a:solidFill>
                  <a:srgbClr val="F8F8F8"/>
                </a:solidFill>
              </a:rPr>
              <a:t> </a:t>
            </a:r>
            <a:r>
              <a:rPr lang="en">
                <a:solidFill>
                  <a:srgbClr val="99CF50"/>
                </a:solidFill>
              </a:rPr>
              <a:t>function</a:t>
            </a:r>
            <a:r>
              <a:rPr lang="en">
                <a:solidFill>
                  <a:srgbClr val="F8F8F8"/>
                </a:solidFill>
              </a:rPr>
              <a:t>(xs) {</a:t>
            </a: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  </a:t>
            </a:r>
            <a:r>
              <a:rPr lang="en">
                <a:solidFill>
                  <a:srgbClr val="E28964"/>
                </a:solidFill>
              </a:rPr>
              <a:t>return</a:t>
            </a:r>
            <a:r>
              <a:rPr lang="en">
                <a:solidFill>
                  <a:srgbClr val="F8F8F8"/>
                </a:solidFill>
              </a:rPr>
              <a:t> reduce(greater, </a:t>
            </a:r>
            <a:r>
              <a:rPr lang="en">
                <a:solidFill>
                  <a:srgbClr val="3387CC"/>
                </a:solidFill>
              </a:rPr>
              <a:t>-Infinity</a:t>
            </a:r>
            <a:r>
              <a:rPr lang="en">
                <a:solidFill>
                  <a:srgbClr val="F8F8F8"/>
                </a:solidFill>
              </a:rPr>
              <a:t>, xs);</a:t>
            </a:r>
            <a:br>
              <a:rPr lang="en">
                <a:solidFill>
                  <a:srgbClr val="F8F8F8"/>
                </a:solidFill>
              </a:rPr>
            </a:br>
            <a:r>
              <a:rPr lang="en">
                <a:solidFill>
                  <a:srgbClr val="F8F8F8"/>
                </a:solidFill>
              </a:rPr>
              <a:t>};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DAD085"/>
                </a:solidFill>
              </a:rPr>
              <a:t>max</a:t>
            </a:r>
            <a:r>
              <a:rPr lang="en">
                <a:solidFill>
                  <a:srgbClr val="F8F8F8"/>
                </a:solidFill>
              </a:rPr>
              <a:t>([</a:t>
            </a:r>
            <a:r>
              <a:rPr lang="en">
                <a:solidFill>
                  <a:srgbClr val="3387CC"/>
                </a:solidFill>
              </a:rPr>
              <a:t>323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523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554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123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5234</a:t>
            </a:r>
            <a:r>
              <a:rPr lang="en">
                <a:solidFill>
                  <a:srgbClr val="F8F8F8"/>
                </a:solidFill>
              </a:rPr>
              <a:t>])</a:t>
            </a:r>
            <a:r>
              <a:rPr lang="en" i="1">
                <a:solidFill>
                  <a:srgbClr val="AEAEAE"/>
                </a:solidFill>
              </a:rPr>
              <a:t>//=&gt; 5234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 txBox="1"/>
          <p:nvPr/>
        </p:nvSpPr>
        <p:spPr>
          <a:xfrm>
            <a:off y="1751000" x="5103600"/>
            <a:ext cy="3363599" cx="3583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99CF50"/>
                </a:solidFill>
              </a:rPr>
              <a:t>var</a:t>
            </a:r>
            <a:r>
              <a:rPr lang="en">
                <a:solidFill>
                  <a:srgbClr val="F8F8F8"/>
                </a:solidFill>
              </a:rPr>
              <a:t> max </a:t>
            </a:r>
            <a:r>
              <a:rPr lang="en">
                <a:solidFill>
                  <a:srgbClr val="E28964"/>
                </a:solidFill>
              </a:rPr>
              <a:t>=</a:t>
            </a:r>
            <a:r>
              <a:rPr lang="en">
                <a:solidFill>
                  <a:srgbClr val="F8F8F8"/>
                </a:solidFill>
              </a:rPr>
              <a:t> reduce(greater, </a:t>
            </a:r>
            <a:r>
              <a:rPr lang="en">
                <a:solidFill>
                  <a:srgbClr val="3387CC"/>
                </a:solidFill>
              </a:rPr>
              <a:t>-Infinity</a:t>
            </a:r>
            <a:r>
              <a:rPr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DAD085"/>
                </a:solidFill>
              </a:rPr>
              <a:t>max</a:t>
            </a:r>
            <a:r>
              <a:rPr lang="en">
                <a:solidFill>
                  <a:srgbClr val="F8F8F8"/>
                </a:solidFill>
              </a:rPr>
              <a:t>([</a:t>
            </a:r>
            <a:r>
              <a:rPr lang="en">
                <a:solidFill>
                  <a:srgbClr val="3387CC"/>
                </a:solidFill>
              </a:rPr>
              <a:t>323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523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554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123</a:t>
            </a:r>
            <a:r>
              <a:rPr lang="en">
                <a:solidFill>
                  <a:srgbClr val="F8F8F8"/>
                </a:solidFill>
              </a:rPr>
              <a:t>,</a:t>
            </a:r>
            <a:r>
              <a:rPr lang="en">
                <a:solidFill>
                  <a:srgbClr val="3387CC"/>
                </a:solidFill>
              </a:rPr>
              <a:t>5234</a:t>
            </a:r>
            <a:r>
              <a:rPr lang="en">
                <a:solidFill>
                  <a:srgbClr val="F8F8F8"/>
                </a:solidFill>
              </a:rPr>
              <a:t>])</a:t>
            </a:r>
            <a:r>
              <a:rPr lang="en" i="1">
                <a:solidFill>
                  <a:srgbClr val="AEAEAE"/>
                </a:solidFill>
              </a:rPr>
              <a:t>//=&gt; 5234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76A5AF"/>
                </a:solidFill>
              </a:rPr>
              <a:t>Back to weird noun-function land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37825" x="3160825"/>
            <a:ext cy="3637675" cx="28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27" name="Shape 2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11675" x="1170925"/>
            <a:ext cy="4231825" cx="680214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CCCCCC"/>
                </a:solidFill>
              </a:rPr>
              <a:t>functions can “meld” aka </a:t>
            </a:r>
            <a:r>
              <a:rPr lang="en" i="1">
                <a:solidFill>
                  <a:srgbClr val="CCCCCC"/>
                </a:solidFill>
              </a:rPr>
              <a:t>compose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Aside: categories</a:t>
            </a:r>
          </a:p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Zooming way out from code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lang="en"/>
              <a:t>You start seeing similarities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lang="en"/>
              <a:t>Pure functions are the arrows of a “category”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Brian will show you more in The Journey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05975" x="6195574"/>
            <a:ext cy="2413899" cx="241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" name="Shape 2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separate </a:t>
            </a:r>
            <a:r>
              <a:rPr lang="en">
                <a:solidFill>
                  <a:srgbClr val="CCCCCC"/>
                </a:solidFill>
              </a:rPr>
              <a:t>composition from args</a:t>
            </a:r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y="1922775" x="457200"/>
            <a:ext cy="1588500" cx="80991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Javascript code composes functions all the time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But too often it uses unnecessary arguments 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example </a:t>
            </a:r>
            <a:r>
              <a:rPr lang="en">
                <a:solidFill>
                  <a:srgbClr val="CCCCCC"/>
                </a:solidFill>
              </a:rPr>
              <a:t>“glue” names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y="2018500" x="457200"/>
            <a:ext cy="1970100" cx="36737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on_error(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(error)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DAD085"/>
                </a:solidFill>
              </a:rPr>
              <a:t>log</a:t>
            </a:r>
            <a:r>
              <a:rPr sz="1800" lang="en">
                <a:solidFill>
                  <a:srgbClr val="F8F8F8"/>
                </a:solidFill>
              </a:rPr>
              <a:t>(error.message);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});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y="1386250" x="4596675"/>
            <a:ext cy="3055499" cx="42122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60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To compose the logging and message extraction we created a function and a “glue” name called </a:t>
            </a:r>
            <a:r>
              <a:rPr sz="2400" lang="en" i="1">
                <a:solidFill>
                  <a:srgbClr val="B7B7B7"/>
                </a:solidFill>
              </a:rPr>
              <a:t>error</a:t>
            </a:r>
            <a:r>
              <a:rPr sz="2400" lang="en">
                <a:solidFill>
                  <a:srgbClr val="B7B7B7"/>
                </a:solidFill>
              </a:rPr>
              <a:t>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" name="Shape 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7" name="Shape 37"/>
          <p:cNvPicPr preferRelativeResize="0"/>
          <p:nvPr/>
        </p:nvPicPr>
        <p:blipFill rotWithShape="1">
          <a:blip r:embed="rId3"/>
          <a:srcRect t="0" b="0" r="0" l="4516"/>
          <a:stretch/>
        </p:blipFill>
        <p:spPr>
          <a:xfrm>
            <a:off y="662175" x="104024"/>
            <a:ext cy="1912175" cx="32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>
            <p:ph idx="1" type="subTitle"/>
          </p:nvPr>
        </p:nvSpPr>
        <p:spPr>
          <a:xfrm>
            <a:off y="420725" x="332100"/>
            <a:ext cy="691199" cx="2638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I: The Silence</a:t>
            </a:r>
          </a:p>
        </p:txBody>
      </p:sp>
      <p:sp>
        <p:nvSpPr>
          <p:cNvPr id="39" name="Shape 39"/>
          <p:cNvSpPr txBox="1"/>
          <p:nvPr>
            <p:ph idx="2" type="subTitle"/>
          </p:nvPr>
        </p:nvSpPr>
        <p:spPr>
          <a:xfrm>
            <a:off y="420725" x="5758850"/>
            <a:ext cy="784799" cx="3034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III: The Demo</a:t>
            </a:r>
          </a:p>
        </p:txBody>
      </p:sp>
      <p:cxnSp>
        <p:nvCxnSpPr>
          <p:cNvPr id="40" name="Shape 40"/>
          <p:cNvCxnSpPr/>
          <p:nvPr/>
        </p:nvCxnSpPr>
        <p:spPr>
          <a:xfrm flipH="1">
            <a:off y="2081500" x="-48224"/>
            <a:ext cy="3083699" cx="4499099"/>
          </a:xfrm>
          <a:prstGeom prst="straightConnector1">
            <a:avLst/>
          </a:prstGeom>
          <a:noFill/>
          <a:ln w="19050" cap="flat">
            <a:solidFill>
              <a:srgbClr val="7F6000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41" name="Shape 41"/>
          <p:cNvCxnSpPr/>
          <p:nvPr/>
        </p:nvCxnSpPr>
        <p:spPr>
          <a:xfrm rot="10800000">
            <a:off y="2075625" x="4456949"/>
            <a:ext cy="3047399" cx="4679700"/>
          </a:xfrm>
          <a:prstGeom prst="straightConnector1">
            <a:avLst/>
          </a:prstGeom>
          <a:noFill/>
          <a:ln w="19050" cap="flat">
            <a:solidFill>
              <a:srgbClr val="7F6000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42" name="Shape 42"/>
          <p:cNvCxnSpPr/>
          <p:nvPr/>
        </p:nvCxnSpPr>
        <p:spPr>
          <a:xfrm rot="10800000">
            <a:off y="33649" x="4457700"/>
            <a:ext cy="2045400" cx="0"/>
          </a:xfrm>
          <a:prstGeom prst="straightConnector1">
            <a:avLst/>
          </a:prstGeom>
          <a:noFill/>
          <a:ln w="19050" cap="flat">
            <a:solidFill>
              <a:srgbClr val="7F6000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43" name="Shape 4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972500" x="3760700"/>
            <a:ext cy="1338950" cx="13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1060325" x="6490000"/>
            <a:ext cy="1453875" cx="157221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/>
          <p:nvPr>
            <p:ph idx="3" type="subTitle"/>
          </p:nvPr>
        </p:nvSpPr>
        <p:spPr>
          <a:xfrm>
            <a:off y="4311450" x="2405775"/>
            <a:ext cy="636900" cx="4090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II: The Voyage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Simplified compose function</a:t>
            </a:r>
          </a:p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y="1200150" x="457200"/>
            <a:ext cy="3725699" cx="35939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89BDFF"/>
                </a:solidFill>
              </a:rPr>
              <a:t>compose</a:t>
            </a:r>
            <a:r>
              <a:rPr sz="1400" lang="en">
                <a:solidFill>
                  <a:srgbClr val="F8F8F8"/>
                </a:solidFill>
              </a:rPr>
              <a:t>(g, f)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(x)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g(f(x));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};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}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y="1384700" x="4802525"/>
            <a:ext cy="947699" cx="3490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This function does not care what is inside f or g.  It produces a new function that pushes a value through.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y="3852425" x="2901175"/>
            <a:ext cy="751200" cx="4987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compose(   reverse,          properNoun  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57" name="Shape 257"/>
          <p:cNvSpPr txBox="1"/>
          <p:nvPr/>
        </p:nvSpPr>
        <p:spPr>
          <a:xfrm>
            <a:off y="3101225" x="3550600"/>
            <a:ext cy="751200" cx="4987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r"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3000" lang="en">
                <a:solidFill>
                  <a:srgbClr val="65B042"/>
                </a:solidFill>
              </a:rPr>
              <a:t>“olleH” </a:t>
            </a:r>
            <a:r>
              <a:rPr sz="3000" lang="en">
                <a:solidFill>
                  <a:srgbClr val="B7B7B7"/>
                </a:solidFill>
              </a:rPr>
              <a:t>←</a:t>
            </a:r>
            <a:r>
              <a:rPr sz="3000" lang="en">
                <a:solidFill>
                  <a:srgbClr val="65B042"/>
                </a:solidFill>
              </a:rPr>
              <a:t> “Hello” </a:t>
            </a:r>
            <a:r>
              <a:rPr sz="3000" lang="en">
                <a:solidFill>
                  <a:srgbClr val="B7B7B7"/>
                </a:solidFill>
              </a:rPr>
              <a:t>←</a:t>
            </a:r>
            <a:r>
              <a:rPr sz="3000" lang="en">
                <a:solidFill>
                  <a:srgbClr val="65B042"/>
                </a:solidFill>
              </a:rPr>
              <a:t> “hello”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CCCCCC"/>
                </a:solidFill>
              </a:rPr>
              <a:t>Cut out the middle man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y="1102925" x="1026000"/>
            <a:ext cy="753599" cx="7092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2400" lang="en">
                <a:solidFill>
                  <a:srgbClr val="F8F8F8"/>
                </a:solidFill>
              </a:rPr>
              <a:t>on_error( compose(</a:t>
            </a:r>
            <a:r>
              <a:rPr sz="2400" lang="en">
                <a:solidFill>
                  <a:srgbClr val="DAD085"/>
                </a:solidFill>
              </a:rPr>
              <a:t>log</a:t>
            </a:r>
            <a:r>
              <a:rPr sz="2400" lang="en">
                <a:solidFill>
                  <a:srgbClr val="F8F8F8"/>
                </a:solidFill>
              </a:rPr>
              <a:t>, get(</a:t>
            </a:r>
            <a:r>
              <a:rPr sz="2400" lang="en">
                <a:solidFill>
                  <a:srgbClr val="65B042"/>
                </a:solidFill>
              </a:rPr>
              <a:t>'message'</a:t>
            </a:r>
            <a:r>
              <a:rPr sz="2400" lang="en">
                <a:solidFill>
                  <a:srgbClr val="F8F8F8"/>
                </a:solidFill>
              </a:rPr>
              <a:t>)) );</a:t>
            </a:r>
          </a:p>
        </p:txBody>
      </p:sp>
      <p:pic>
        <p:nvPicPr>
          <p:cNvPr id="264" name="Shape 26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896075" x="2342700"/>
            <a:ext cy="3074899" cx="44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CCCCCC"/>
                </a:solidFill>
              </a:rPr>
              <a:t>Cut out the middle man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y="1102925" x="1026000"/>
            <a:ext cy="753599" cx="7092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2400" lang="en">
                <a:solidFill>
                  <a:srgbClr val="F8F8F8"/>
                </a:solidFill>
              </a:rPr>
              <a:t>on_error( compose(</a:t>
            </a:r>
            <a:r>
              <a:rPr sz="2400" lang="en">
                <a:solidFill>
                  <a:srgbClr val="DAD085"/>
                </a:solidFill>
              </a:rPr>
              <a:t>log</a:t>
            </a:r>
            <a:r>
              <a:rPr sz="2400" lang="en">
                <a:solidFill>
                  <a:srgbClr val="F8F8F8"/>
                </a:solidFill>
              </a:rPr>
              <a:t>, get(</a:t>
            </a:r>
            <a:r>
              <a:rPr sz="2400" lang="en">
                <a:solidFill>
                  <a:srgbClr val="65B042"/>
                </a:solidFill>
              </a:rPr>
              <a:t>'message'</a:t>
            </a:r>
            <a:r>
              <a:rPr sz="2400" lang="en">
                <a:solidFill>
                  <a:srgbClr val="F8F8F8"/>
                </a:solidFill>
              </a:rPr>
              <a:t>)) );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y="3482375" x="3592350"/>
            <a:ext cy="457200" cx="1959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(sorry)</a:t>
            </a:r>
          </a:p>
        </p:txBody>
      </p:sp>
      <p:pic>
        <p:nvPicPr>
          <p:cNvPr id="272" name="Shape 2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973712" x="3076050"/>
            <a:ext cy="926250" cx="139847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y="2188812" x="4261043"/>
            <a:ext cy="405599" cx="1806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</a:rPr>
              <a:t>jsbin.com/jevag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u="sng" sz="1800">
              <a:solidFill>
                <a:srgbClr val="4A86E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u="sng" sz="1100" lang="en">
                <a:solidFill>
                  <a:srgbClr val="FF0000"/>
                </a:solidFill>
              </a:rPr>
              <a:t>answers: </a:t>
            </a:r>
            <a:r>
              <a:rPr u="sng" sz="1100" lang="en">
                <a:solidFill>
                  <a:srgbClr val="FF0000"/>
                </a:solidFill>
                <a:hlinkClick r:id="rId4"/>
              </a:rPr>
              <a:t>http://jsbin.com/lutug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recognize </a:t>
            </a:r>
            <a:r>
              <a:rPr lang="en">
                <a:solidFill>
                  <a:srgbClr val="CCCCCC"/>
                </a:solidFill>
              </a:rPr>
              <a:t>most loops are one of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y="3339350" x="5332550"/>
            <a:ext cy="974400" cx="1641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4800" lang="en">
                <a:solidFill>
                  <a:srgbClr val="FFD966"/>
                </a:solidFill>
              </a:rPr>
              <a:t>map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y="3339350" x="2410425"/>
            <a:ext cy="974400" cx="1641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4800" lang="en">
                <a:solidFill>
                  <a:srgbClr val="FFD966"/>
                </a:solidFill>
              </a:rPr>
              <a:t>filter</a:t>
            </a:r>
          </a:p>
        </p:txBody>
      </p:sp>
      <p:pic>
        <p:nvPicPr>
          <p:cNvPr id="281" name="Shape 2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987400" x="3714750"/>
            <a:ext cy="1714500" cx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y="1278600" x="3557275"/>
            <a:ext cy="974400" cx="2186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4800" lang="en">
                <a:solidFill>
                  <a:srgbClr val="FFD966"/>
                </a:solidFill>
              </a:rPr>
              <a:t>reduce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6" name="Shape 2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If you write a loop you get an </a:t>
            </a:r>
            <a:r>
              <a:rPr lang="en" i="1">
                <a:solidFill>
                  <a:srgbClr val="CC0000"/>
                </a:solidFill>
              </a:rPr>
              <a:t>F </a:t>
            </a:r>
            <a:r>
              <a:rPr lang="en" i="1">
                <a:solidFill>
                  <a:srgbClr val="B7B7B7"/>
                </a:solidFill>
              </a:rPr>
              <a:t>!</a:t>
            </a:r>
          </a:p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y="1754250" x="2731800"/>
            <a:ext cy="1923299" cx="3680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9600" lang="en"/>
              <a:t>Loops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523000" x="3601650"/>
            <a:ext cy="2952750" cx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 review...</a:t>
            </a:r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y="1200150" x="457200"/>
            <a:ext cy="32418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rgbClr val="CCCCCC"/>
                </a:solidFill>
              </a:rPr>
              <a:t>Make all function inputs explicit as arguments.</a:t>
            </a:r>
          </a:p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rgbClr val="CCCCCC"/>
                </a:solidFill>
              </a:rPr>
              <a:t>These arguments can be provided over time, not just all at once.</a:t>
            </a:r>
          </a:p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chemeClr val="lt2"/>
                </a:solidFill>
              </a:rPr>
              <a:t>Try not to modify outside things.</a:t>
            </a:r>
          </a:p>
          <a:p>
            <a:pPr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rgbClr val="CCCCCC"/>
                </a:solidFill>
              </a:rPr>
              <a:t>Compose without “glue” variables.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y="205975" x="457200"/>
            <a:ext cy="857400" cx="41027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End of Part I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63375" x="2190750"/>
            <a:ext cy="4076700" cx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>
            <p:ph idx="2" type="title"/>
          </p:nvPr>
        </p:nvSpPr>
        <p:spPr>
          <a:xfrm>
            <a:off y="205975" x="4560000"/>
            <a:ext cy="857400" cx="41027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r"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The Silence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y="1641450" x="5432350"/>
            <a:ext cy="1860599" cx="30146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Part II</a:t>
            </a:r>
          </a:p>
          <a:p>
            <a:pPr algn="r"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algn="l" rtl="0"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The Voyage</a:t>
            </a: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/>
          <a:srcRect t="0" b="0" r="15613" l="24791"/>
          <a:stretch/>
        </p:blipFill>
        <p:spPr>
          <a:xfrm>
            <a:off y="475175" x="784099"/>
            <a:ext cy="4193149" cx="37948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y="1167850" x="1344900"/>
            <a:ext cy="3410400" cx="6454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DAD085"/>
              </a:solidFill>
            </a:endParaRPr>
          </a:p>
          <a:p>
            <a:pPr algn="ctr"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sz="2400" lang="en">
                <a:solidFill>
                  <a:srgbClr val="DAD085"/>
                </a:solidFill>
              </a:rPr>
              <a:t>add</a:t>
            </a:r>
            <a:r>
              <a:rPr sz="2400" lang="en">
                <a:solidFill>
                  <a:srgbClr val="F8F8F8"/>
                </a:solidFill>
              </a:rPr>
              <a:t>(</a:t>
            </a:r>
            <a:r>
              <a:rPr sz="2400" lang="en">
                <a:solidFill>
                  <a:srgbClr val="3387CC"/>
                </a:solidFill>
              </a:rPr>
              <a:t>1</a:t>
            </a:r>
            <a:r>
              <a:rPr sz="2400" lang="en">
                <a:solidFill>
                  <a:srgbClr val="F8F8F8"/>
                </a:solidFill>
              </a:rPr>
              <a:t>, </a:t>
            </a:r>
            <a:r>
              <a:rPr sz="2400" lang="en">
                <a:solidFill>
                  <a:srgbClr val="3387CC"/>
                </a:solidFill>
              </a:rPr>
              <a:t>1</a:t>
            </a:r>
            <a:r>
              <a:rPr sz="2400" lang="en">
                <a:solidFill>
                  <a:srgbClr val="F8F8F8"/>
                </a:solidFill>
              </a:rPr>
              <a:t>)</a:t>
            </a:r>
            <a:r>
              <a:rPr sz="2400" lang="en" i="1">
                <a:solidFill>
                  <a:srgbClr val="AEAEAE"/>
                </a:solidFill>
              </a:rPr>
              <a:t>//=&gt; 2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8" name="Shape 318"/>
          <p:cNvSpPr txBox="1"/>
          <p:nvPr>
            <p:ph idx="1" type="body"/>
          </p:nvPr>
        </p:nvSpPr>
        <p:spPr>
          <a:xfrm>
            <a:off y="202300" x="774225"/>
            <a:ext cy="4645200" cx="6454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 associative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), </a:t>
            </a:r>
            <a:r>
              <a:rPr sz="1800" lang="en">
                <a:solidFill>
                  <a:srgbClr val="3387CC"/>
                </a:solidFill>
              </a:rPr>
              <a:t>4</a:t>
            </a:r>
            <a:r>
              <a:rPr sz="1800" lang="en">
                <a:solidFill>
                  <a:srgbClr val="F8F8F8"/>
                </a:solidFill>
              </a:rPr>
              <a:t>) </a:t>
            </a:r>
            <a:r>
              <a:rPr sz="1800" lang="en">
                <a:solidFill>
                  <a:srgbClr val="E28964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4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 commutative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4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 </a:t>
            </a:r>
            <a:r>
              <a:rPr sz="1800" lang="en">
                <a:solidFill>
                  <a:srgbClr val="E28964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4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 identity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(n, </a:t>
            </a:r>
            <a:r>
              <a:rPr sz="1800" lang="en">
                <a:solidFill>
                  <a:srgbClr val="3387CC"/>
                </a:solidFill>
              </a:rPr>
              <a:t>0</a:t>
            </a:r>
            <a:r>
              <a:rPr sz="1800" lang="en">
                <a:solidFill>
                  <a:srgbClr val="F8F8F8"/>
                </a:solidFill>
              </a:rPr>
              <a:t>) </a:t>
            </a:r>
            <a:r>
              <a:rPr sz="1800" lang="en">
                <a:solidFill>
                  <a:srgbClr val="E28964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n</a:t>
            </a:r>
            <a:r>
              <a:rPr sz="1800" lang="en" i="1">
                <a:solidFill>
                  <a:srgbClr val="AEAEAE"/>
                </a:solidFill>
              </a:rPr>
              <a:t>// distributive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multiply(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4</a:t>
            </a:r>
            <a:r>
              <a:rPr sz="1800" lang="en">
                <a:solidFill>
                  <a:srgbClr val="F8F8F8"/>
                </a:solidFill>
              </a:rPr>
              <a:t>)) </a:t>
            </a:r>
            <a:r>
              <a:rPr sz="1800" lang="en">
                <a:solidFill>
                  <a:srgbClr val="E28964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(multiply(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), multiply(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4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0" name="Shape 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-1158906" x="-13849"/>
            <a:ext cy="5143498" cx="917169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 the Beginning...</a:t>
            </a:r>
          </a:p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y="1754200" x="4100125"/>
            <a:ext cy="3310800" cx="4677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there was primordial soup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10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i </a:t>
            </a:r>
            <a:r>
              <a:rPr sz="1800" lang="en">
                <a:solidFill>
                  <a:srgbClr val="D2CD8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20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i </a:t>
            </a:r>
            <a:r>
              <a:rPr sz="1800" lang="en">
                <a:solidFill>
                  <a:srgbClr val="D2CD86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i </a:t>
            </a:r>
            <a:r>
              <a:rPr sz="1800" lang="en">
                <a:solidFill>
                  <a:srgbClr val="D2CD86"/>
                </a:solidFill>
                <a:latin typeface="Courier New"/>
                <a:ea typeface="Courier New"/>
                <a:cs typeface="Courier New"/>
                <a:sym typeface="Courier New"/>
              </a:rPr>
              <a:t>+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30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800" lang="en">
                <a:solidFill>
                  <a:srgbClr val="E6617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i</a:t>
            </a:r>
            <a:r>
              <a:rPr sz="1800" lang="en">
                <a:solidFill>
                  <a:srgbClr val="D2CD86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800" lang="en">
                <a:solidFill>
                  <a:srgbClr val="00C4C4"/>
                </a:solidFill>
                <a:latin typeface="Courier New"/>
                <a:ea typeface="Courier New"/>
                <a:cs typeface="Courier New"/>
                <a:sym typeface="Courier New"/>
              </a:rPr>
              <a:t>" squared = "</a:t>
            </a:r>
            <a:r>
              <a:rPr sz="1800" lang="en">
                <a:solidFill>
                  <a:srgbClr val="D2CD86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i </a:t>
            </a:r>
            <a:r>
              <a:rPr sz="1800" lang="en">
                <a:solidFill>
                  <a:srgbClr val="D2CD86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i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40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800" lang="en">
                <a:solidFill>
                  <a:srgbClr val="E66170"/>
                </a:solidFill>
                <a:latin typeface="Courier New"/>
                <a:ea typeface="Courier New"/>
                <a:cs typeface="Courier New"/>
                <a:sym typeface="Courier New"/>
              </a:rPr>
              <a:t>IF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i </a:t>
            </a:r>
            <a:r>
              <a:rPr sz="1800" lang="en">
                <a:solidFill>
                  <a:srgbClr val="D2CD86"/>
                </a:solidFill>
                <a:latin typeface="Courier New"/>
                <a:ea typeface="Courier New"/>
                <a:cs typeface="Courier New"/>
                <a:sym typeface="Courier New"/>
              </a:rPr>
              <a:t>&gt;=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10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800" lang="en">
                <a:solidFill>
                  <a:srgbClr val="E66170"/>
                </a:solidFill>
                <a:latin typeface="Courier New"/>
                <a:ea typeface="Courier New"/>
                <a:cs typeface="Courier New"/>
                <a:sym typeface="Courier New"/>
              </a:rPr>
              <a:t>THEN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800" lang="en">
                <a:solidFill>
                  <a:srgbClr val="E66170"/>
                </a:solidFill>
                <a:latin typeface="Courier New"/>
                <a:ea typeface="Courier New"/>
                <a:cs typeface="Courier New"/>
                <a:sym typeface="Courier New"/>
              </a:rPr>
              <a:t>GOTO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60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50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800" lang="en">
                <a:solidFill>
                  <a:srgbClr val="E66170"/>
                </a:solidFill>
                <a:latin typeface="Courier New"/>
                <a:ea typeface="Courier New"/>
                <a:cs typeface="Courier New"/>
                <a:sym typeface="Courier New"/>
              </a:rPr>
              <a:t>GOTO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20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60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800" lang="en">
                <a:solidFill>
                  <a:srgbClr val="E66170"/>
                </a:solidFill>
                <a:latin typeface="Courier New"/>
                <a:ea typeface="Courier New"/>
                <a:cs typeface="Courier New"/>
                <a:sym typeface="Courier New"/>
              </a:rPr>
              <a:t>PRINT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800" lang="en">
                <a:solidFill>
                  <a:srgbClr val="00C4C4"/>
                </a:solidFill>
                <a:latin typeface="Courier New"/>
                <a:ea typeface="Courier New"/>
                <a:cs typeface="Courier New"/>
                <a:sym typeface="Courier New"/>
              </a:rPr>
              <a:t>"Program Completed."</a:t>
            </a:r>
            <a:r>
              <a:rPr sz="1800" lang="en">
                <a:solidFill>
                  <a:srgbClr val="00A800"/>
                </a:solidFill>
                <a:latin typeface="Courier New"/>
                <a:ea typeface="Courier New"/>
                <a:cs typeface="Courier New"/>
                <a:sym typeface="Courier New"/>
              </a:rPr>
              <a:t>70</a:t>
            </a:r>
            <a:r>
              <a:rPr sz="1800" lang="en">
                <a:solidFill>
                  <a:srgbClr val="D1D1D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800" lang="en">
                <a:solidFill>
                  <a:srgbClr val="E66170"/>
                </a:solidFill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y="2673325" x="457200"/>
            <a:ext cy="2280899" cx="3375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• Anything goes</a:t>
            </a:r>
          </a:p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• Everything changes</a:t>
            </a:r>
          </a:p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• Weird names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3" name="Shape 323"/>
          <p:cNvSpPr txBox="1"/>
          <p:nvPr>
            <p:ph idx="1" type="body"/>
          </p:nvPr>
        </p:nvSpPr>
        <p:spPr>
          <a:xfrm>
            <a:off y="1192900" x="774225"/>
            <a:ext cy="3410400" cx="6454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"ta"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65B042"/>
                </a:solidFill>
              </a:rPr>
              <a:t>"cos"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tacos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9.2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3387CC"/>
                </a:solidFill>
              </a:rPr>
              <a:t>0.5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9.7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([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], [</a:t>
            </a:r>
            <a:r>
              <a:rPr sz="1800" lang="en">
                <a:solidFill>
                  <a:srgbClr val="3387CC"/>
                </a:solidFill>
              </a:rPr>
              <a:t>4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5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6</a:t>
            </a:r>
            <a:r>
              <a:rPr sz="1800" lang="en">
                <a:solidFill>
                  <a:srgbClr val="F8F8F8"/>
                </a:solidFill>
              </a:rPr>
              <a:t>])</a:t>
            </a:r>
            <a:r>
              <a:rPr sz="1800" lang="en" i="1">
                <a:solidFill>
                  <a:srgbClr val="AEAEAE"/>
                </a:solidFill>
              </a:rPr>
              <a:t>//=&gt; [1,2,3,4,5,6]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DAD085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Category Theory</a:t>
            </a:r>
          </a:p>
        </p:txBody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y="1326600" x="457200"/>
            <a:ext cy="34091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compose :: (b -&gt; c) -&gt; (a -&gt; b) -&gt; (a -&gt; c)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id :: a -&gt; a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Category Laws</a:t>
            </a:r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y="1326600" x="457200"/>
            <a:ext cy="34091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AEAEAE"/>
                </a:solidFill>
              </a:rPr>
              <a:t>// left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compose(id, f) 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f</a:t>
            </a:r>
            <a:r>
              <a:rPr sz="1800" lang="en">
                <a:solidFill>
                  <a:srgbClr val="AEAEAE"/>
                </a:solidFill>
              </a:rPr>
              <a:t>// right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compose(f, id) 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f</a:t>
            </a:r>
            <a:r>
              <a:rPr sz="1800" lang="en">
                <a:solidFill>
                  <a:srgbClr val="AEAEAE"/>
                </a:solidFill>
              </a:rPr>
              <a:t>// associativity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compose(compose(f, g), h) 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compose(f, compose(g, h))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AEAEAE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39" name="Shape 3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40" name="Shape 3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525" x="4381500"/>
            <a:ext cy="5124450" cx="4762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44" name="Shape 3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45" name="Shape 34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525" x="4381500"/>
            <a:ext cy="5124450" cx="4762500"/>
          </a:xfrm>
          <a:prstGeom prst="rect">
            <a:avLst/>
          </a:prstGeom>
        </p:spPr>
      </p:pic>
      <p:sp>
        <p:nvSpPr>
          <p:cNvPr id="346" name="Shape 346"/>
          <p:cNvSpPr txBox="1"/>
          <p:nvPr/>
        </p:nvSpPr>
        <p:spPr>
          <a:xfrm>
            <a:off y="616775" x="397225"/>
            <a:ext cy="4380300" cx="3387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600" lang="en"/>
              <a:t>Nulls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50" name="Shape 3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1" name="Shape 351"/>
          <p:cNvSpPr txBox="1"/>
          <p:nvPr/>
        </p:nvSpPr>
        <p:spPr>
          <a:xfrm>
            <a:off y="616775" x="397225"/>
            <a:ext cy="4380300" cx="3387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600" lang="en"/>
              <a:t>Nulls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rtl="0" lvl="0">
              <a:spcBef>
                <a:spcPts val="0"/>
              </a:spcBef>
              <a:buNone/>
            </a:pPr>
            <a:r>
              <a:rPr sz="3600" lang="en"/>
              <a:t>Callbacks</a:t>
            </a:r>
          </a:p>
        </p:txBody>
      </p:sp>
      <p:pic>
        <p:nvPicPr>
          <p:cNvPr id="352" name="Shape 3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525" x="4381500"/>
            <a:ext cy="5124450" cx="4762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56" name="Shape 3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7" name="Shape 357"/>
          <p:cNvSpPr txBox="1"/>
          <p:nvPr/>
        </p:nvSpPr>
        <p:spPr>
          <a:xfrm>
            <a:off y="616775" x="397225"/>
            <a:ext cy="4380300" cx="3387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600" lang="en"/>
              <a:t>Nulls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rtl="0" lvl="0">
              <a:spcBef>
                <a:spcPts val="0"/>
              </a:spcBef>
              <a:buNone/>
            </a:pPr>
            <a:r>
              <a:rPr sz="3600" lang="en"/>
              <a:t>Callbacks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rtl="0" lvl="0">
              <a:spcBef>
                <a:spcPts val="0"/>
              </a:spcBef>
              <a:buNone/>
            </a:pPr>
            <a:r>
              <a:rPr sz="3600" lang="en"/>
              <a:t>Errors</a:t>
            </a:r>
          </a:p>
        </p:txBody>
      </p:sp>
      <p:pic>
        <p:nvPicPr>
          <p:cNvPr id="358" name="Shape 3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525" x="4381500"/>
            <a:ext cy="5124450" cx="4762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62" name="Shape 3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3" name="Shape 363"/>
          <p:cNvSpPr txBox="1"/>
          <p:nvPr/>
        </p:nvSpPr>
        <p:spPr>
          <a:xfrm>
            <a:off y="616775" x="397225"/>
            <a:ext cy="4380300" cx="3387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600" lang="en"/>
              <a:t>Nulls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rtl="0" lvl="0">
              <a:spcBef>
                <a:spcPts val="0"/>
              </a:spcBef>
              <a:buNone/>
            </a:pPr>
            <a:r>
              <a:rPr sz="3600" lang="en"/>
              <a:t>Callbacks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rtl="0" lvl="0">
              <a:spcBef>
                <a:spcPts val="0"/>
              </a:spcBef>
              <a:buNone/>
            </a:pPr>
            <a:r>
              <a:rPr sz="3600" lang="en"/>
              <a:t>Errors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rtl="0" lvl="0">
              <a:spcBef>
                <a:spcPts val="0"/>
              </a:spcBef>
              <a:buNone/>
            </a:pPr>
            <a:r>
              <a:rPr sz="3600" lang="en"/>
              <a:t>Side effects</a:t>
            </a:r>
          </a:p>
        </p:txBody>
      </p:sp>
      <p:pic>
        <p:nvPicPr>
          <p:cNvPr id="364" name="Shape 36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525" x="4381500"/>
            <a:ext cy="5124450" cx="4762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8" name="Shape 3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y="1520875" x="457200"/>
            <a:ext cy="2660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rgbClr val="CCCCCC"/>
                </a:solidFill>
              </a:rPr>
              <a:t>Containers/Wrappers for values</a:t>
            </a:r>
          </a:p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rgbClr val="CCCCCC"/>
                </a:solidFill>
              </a:rPr>
              <a:t>No methods</a:t>
            </a:r>
          </a:p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chemeClr val="lt2"/>
                </a:solidFill>
              </a:rPr>
              <a:t>Not nouns</a:t>
            </a:r>
          </a:p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AutoNum type="arabicPeriod"/>
            </a:pPr>
            <a:r>
              <a:rPr lang="en">
                <a:solidFill>
                  <a:schemeClr val="lt2"/>
                </a:solidFill>
              </a:rPr>
              <a:t>Probably won’t be making your own often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chemeClr val="lt2"/>
                </a:solidFill>
              </a:rPr>
              <a:t>*think of it this way for now.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4" name="Shape 3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5" name="Shape 375"/>
          <p:cNvSpPr txBox="1"/>
          <p:nvPr>
            <p:ph idx="1" type="body"/>
          </p:nvPr>
        </p:nvSpPr>
        <p:spPr>
          <a:xfrm>
            <a:off y="1360275" x="304775"/>
            <a:ext cy="3281399" cx="6454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_Container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(val)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val;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Container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(x) 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new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u="sng" sz="1800" lang="en">
                <a:solidFill>
                  <a:srgbClr val="F8F8F8"/>
                </a:solidFill>
              </a:rPr>
              <a:t>_Container</a:t>
            </a:r>
            <a:r>
              <a:rPr sz="1800" lang="en">
                <a:solidFill>
                  <a:srgbClr val="F8F8F8"/>
                </a:solidFill>
              </a:rPr>
              <a:t>(x); };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Container(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_Container {val: 3}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376" name="Shape 37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Discipline Wins</a:t>
            </a:r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y="3264325" x="2460950"/>
            <a:ext cy="1878899" cx="6225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“The goto statement as it stands is just too primitive; it is too much an invitation to make a mess of one's program.”</a:t>
            </a:r>
          </a:p>
        </p:txBody>
      </p:sp>
      <p:pic>
        <p:nvPicPr>
          <p:cNvPr id="60" name="Shape 6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914650" x="-12"/>
            <a:ext cy="2228850" cx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>
            <p:ph idx="2" type="body"/>
          </p:nvPr>
        </p:nvSpPr>
        <p:spPr>
          <a:xfrm>
            <a:off y="1215600" x="2460950"/>
            <a:ext cy="1485299" cx="6030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</a:rPr>
              <a:t>Exercising restraint while coding feels weird at first, but it’s worth it.</a:t>
            </a: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y="1893475" x="533375"/>
            <a:ext cy="2761200" cx="6783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capitalize(</a:t>
            </a:r>
            <a:r>
              <a:rPr sz="1800" lang="en">
                <a:solidFill>
                  <a:srgbClr val="65B042"/>
                </a:solidFill>
              </a:rPr>
              <a:t>"flamethrower"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"Flamethrower"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capitalize(Container(</a:t>
            </a:r>
            <a:r>
              <a:rPr sz="1800" lang="en">
                <a:solidFill>
                  <a:srgbClr val="65B042"/>
                </a:solidFill>
              </a:rPr>
              <a:t>"flamethrower"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[object Object]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y="1765475" x="328550"/>
            <a:ext cy="27612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B859D"/>
                </a:solidFill>
              </a:rPr>
              <a:t>_Container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CF6A4C"/>
                </a:solidFill>
              </a:rPr>
              <a:t>prototype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89BDFF"/>
                </a:solidFill>
              </a:rPr>
              <a:t>map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Container(f(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.val));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Container(</a:t>
            </a:r>
            <a:r>
              <a:rPr sz="1800" lang="en">
                <a:solidFill>
                  <a:srgbClr val="65B042"/>
                </a:solidFill>
              </a:rPr>
              <a:t>"flamethrower"</a:t>
            </a:r>
            <a:r>
              <a:rPr sz="1800" lang="en">
                <a:solidFill>
                  <a:srgbClr val="F8F8F8"/>
                </a:solidFill>
              </a:rPr>
              <a:t>).map(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(s){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capitalize(s) 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Container(“Flamethrower”)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2" name="Shape 3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3" name="Shape 39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y="1765475" x="328550"/>
            <a:ext cy="27612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B859D"/>
                </a:solidFill>
              </a:rPr>
              <a:t>_Container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CF6A4C"/>
                </a:solidFill>
              </a:rPr>
              <a:t>prototype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89BDFF"/>
                </a:solidFill>
              </a:rPr>
              <a:t>map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Container(f(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.val));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Container(</a:t>
            </a:r>
            <a:r>
              <a:rPr sz="1800" lang="en">
                <a:solidFill>
                  <a:srgbClr val="65B042"/>
                </a:solidFill>
              </a:rPr>
              <a:t>"flamethrower"</a:t>
            </a:r>
            <a:r>
              <a:rPr sz="1800" lang="en">
                <a:solidFill>
                  <a:srgbClr val="F8F8F8"/>
                </a:solidFill>
              </a:rPr>
              <a:t>).map(capitalize)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Container(“Flamethrower”)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" name="Shape 3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y="1765475" x="328550"/>
            <a:ext cy="27612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Container(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).map(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Container(4)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[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].map(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[4]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4" name="Shape 4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05" name="Shape 40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90500" x="762000"/>
            <a:ext cy="4762500" cx="7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/>
          <p:nvPr/>
        </p:nvSpPr>
        <p:spPr>
          <a:xfrm>
            <a:off y="190500" x="2588250"/>
            <a:ext cy="697800" cx="3967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3600" lang="en">
                <a:solidFill>
                  <a:srgbClr val="990000"/>
                </a:solidFill>
                <a:latin typeface="Cambria"/>
                <a:ea typeface="Cambria"/>
                <a:cs typeface="Cambria"/>
                <a:sym typeface="Cambria"/>
              </a:rPr>
              <a:t>the true map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y="4152650" x="2588250"/>
            <a:ext cy="697800" cx="3967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600" lang="en">
                <a:solidFill>
                  <a:srgbClr val="990000"/>
                </a:solidFill>
                <a:latin typeface="Cambria"/>
                <a:ea typeface="Cambria"/>
                <a:cs typeface="Cambria"/>
                <a:sym typeface="Cambria"/>
              </a:rPr>
              <a:t>goes within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y="1765475" x="328550"/>
            <a:ext cy="27612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Container([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,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]).map(reverse).map(first)</a:t>
            </a:r>
            <a:r>
              <a:rPr sz="1800" lang="en" i="1">
                <a:solidFill>
                  <a:srgbClr val="AEAEAE"/>
                </a:solidFill>
              </a:rPr>
              <a:t>//=&gt; Container(3)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Container(</a:t>
            </a:r>
            <a:r>
              <a:rPr sz="1800" lang="en">
                <a:solidFill>
                  <a:srgbClr val="65B042"/>
                </a:solidFill>
              </a:rPr>
              <a:t>"flamethrower"</a:t>
            </a:r>
            <a:r>
              <a:rPr sz="1800" lang="en">
                <a:solidFill>
                  <a:srgbClr val="F8F8F8"/>
                </a:solidFill>
              </a:rPr>
              <a:t>).map(length).map(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Container(13)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y="1765475" x="328550"/>
            <a:ext cy="3085199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map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_.curry(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(f, obj)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obj.map(f)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Container(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).map(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 </a:t>
            </a:r>
            <a:r>
              <a:rPr sz="1800" lang="en" i="1">
                <a:solidFill>
                  <a:srgbClr val="AEAEAE"/>
                </a:solidFill>
              </a:rPr>
              <a:t>// Container(4)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), Container(</a:t>
            </a:r>
            <a:r>
              <a:rPr sz="1800" lang="en">
                <a:solidFill>
                  <a:srgbClr val="3387CC"/>
                </a:solidFill>
              </a:rPr>
              <a:t>3</a:t>
            </a:r>
            <a:r>
              <a:rPr sz="1800" lang="en">
                <a:solidFill>
                  <a:srgbClr val="F8F8F8"/>
                </a:solidFill>
              </a:rPr>
              <a:t>)) </a:t>
            </a:r>
            <a:r>
              <a:rPr sz="1800" lang="en" i="1">
                <a:solidFill>
                  <a:srgbClr val="AEAEAE"/>
                </a:solidFill>
              </a:rPr>
              <a:t>// Container(4)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4" name="Shape 42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Objects</a:t>
            </a:r>
          </a:p>
        </p:txBody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y="1765475" x="328550"/>
            <a:ext cy="27612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map(</a:t>
            </a:r>
            <a:r>
              <a:rPr sz="1800" lang="en">
                <a:solidFill>
                  <a:srgbClr val="DAD085"/>
                </a:solidFill>
              </a:rPr>
              <a:t>match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/cat/g</a:t>
            </a:r>
            <a:r>
              <a:rPr sz="1800" lang="en">
                <a:solidFill>
                  <a:srgbClr val="F8F8F8"/>
                </a:solidFill>
              </a:rPr>
              <a:t>), Container(</a:t>
            </a:r>
            <a:r>
              <a:rPr sz="1800" lang="en">
                <a:solidFill>
                  <a:srgbClr val="65B042"/>
                </a:solidFill>
              </a:rPr>
              <a:t>"catsup"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Container([“cat”])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map(compose(first, reverse), Container(</a:t>
            </a:r>
            <a:r>
              <a:rPr sz="1800" lang="en">
                <a:solidFill>
                  <a:srgbClr val="65B042"/>
                </a:solidFill>
              </a:rPr>
              <a:t>"dog"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Container(“g”)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0" name="Shape 43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Functor</a:t>
            </a:r>
          </a:p>
        </p:txBody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y="1848325" x="457200"/>
            <a:ext cy="24902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“An object or data structure you can map over”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/>
              <a:t>functions: map</a:t>
            </a:r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6" name="Shape 436"/>
          <p:cNvSpPr txBox="1"/>
          <p:nvPr>
            <p:ph idx="1" type="body"/>
          </p:nvPr>
        </p:nvSpPr>
        <p:spPr>
          <a:xfrm>
            <a:off y="1339375" x="304775"/>
            <a:ext cy="3699599" cx="7755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getElement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getNameParts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</a:t>
            </a:r>
            <a:r>
              <a:rPr sz="1800" lang="en">
                <a:solidFill>
                  <a:srgbClr val="DAD085"/>
                </a:solidFill>
              </a:rPr>
              <a:t>split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 '</a:t>
            </a:r>
            <a:r>
              <a:rPr sz="1800" lang="en">
                <a:solidFill>
                  <a:srgbClr val="F8F8F8"/>
                </a:solidFill>
              </a:rPr>
              <a:t>), get(</a:t>
            </a:r>
            <a:r>
              <a:rPr sz="1800" lang="en">
                <a:solidFill>
                  <a:srgbClr val="65B042"/>
                </a:solidFill>
              </a:rPr>
              <a:t>'value'</a:t>
            </a:r>
            <a:r>
              <a:rPr sz="1800" lang="en">
                <a:solidFill>
                  <a:srgbClr val="F8F8F8"/>
                </a:solidFill>
              </a:rPr>
              <a:t>), getElement)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getNameParts(</a:t>
            </a:r>
            <a:r>
              <a:rPr sz="1800" lang="en">
                <a:solidFill>
                  <a:srgbClr val="65B042"/>
                </a:solidFill>
              </a:rPr>
              <a:t>'#full_name'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['Jonathan', 'Gregory', 'Brandis']</a:t>
            </a:r>
          </a:p>
        </p:txBody>
      </p:sp>
      <p:sp>
        <p:nvSpPr>
          <p:cNvPr id="437" name="Shape 43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Them pesky nulls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Symptoms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CCCCCC"/>
                </a:solidFill>
              </a:rPr>
              <a:t>Custom names</a:t>
            </a:r>
          </a:p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CCCCCC"/>
                </a:solidFill>
              </a:rPr>
              <a:t>Looping patterns</a:t>
            </a:r>
          </a:p>
          <a:p>
            <a:pPr rtl="0"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CCCCCC"/>
                </a:solidFill>
              </a:rPr>
              <a:t>Glue code</a:t>
            </a:r>
          </a:p>
          <a:p>
            <a:pPr lvl="0" indent="-419100" marL="457200">
              <a:spcBef>
                <a:spcPts val="0"/>
              </a:spcBef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CCCCCC"/>
                </a:solidFill>
              </a:rPr>
              <a:t>Side effects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4831005"/>
            <a:ext cy="5143500" cx="431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" name="Shape 4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2" name="Shape 44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Them pesky nulls</a:t>
            </a:r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y="1339375" x="304775"/>
            <a:ext cy="3699599" cx="7755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getElement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getNameParts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</a:t>
            </a:r>
            <a:r>
              <a:rPr sz="1800" lang="en">
                <a:solidFill>
                  <a:srgbClr val="DAD085"/>
                </a:solidFill>
              </a:rPr>
              <a:t>split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 '</a:t>
            </a:r>
            <a:r>
              <a:rPr sz="1800" lang="en">
                <a:solidFill>
                  <a:srgbClr val="F8F8F8"/>
                </a:solidFill>
              </a:rPr>
              <a:t>), get(</a:t>
            </a:r>
            <a:r>
              <a:rPr sz="1800" lang="en">
                <a:solidFill>
                  <a:srgbClr val="65B042"/>
                </a:solidFill>
              </a:rPr>
              <a:t>'value'</a:t>
            </a:r>
            <a:r>
              <a:rPr sz="1800" lang="en">
                <a:solidFill>
                  <a:srgbClr val="F8F8F8"/>
                </a:solidFill>
              </a:rPr>
              <a:t>), getElement)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getNameParts(</a:t>
            </a:r>
            <a:r>
              <a:rPr sz="1800" lang="en">
                <a:solidFill>
                  <a:srgbClr val="65B042"/>
                </a:solidFill>
              </a:rPr>
              <a:t>'#fullname'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Boom!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" name="Shape 4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8" name="Shape 448"/>
          <p:cNvSpPr txBox="1"/>
          <p:nvPr/>
        </p:nvSpPr>
        <p:spPr>
          <a:xfrm>
            <a:off y="1534300" x="4044550"/>
            <a:ext cy="2539799" cx="3857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Captures a null check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The value inside may not be there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Sometimes has two subclasses Just / Nothing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Sometimes called Option with subclasses Some/None</a:t>
            </a:r>
          </a:p>
        </p:txBody>
      </p:sp>
      <p:sp>
        <p:nvSpPr>
          <p:cNvPr id="449" name="Shape 44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Maybe</a:t>
            </a:r>
          </a:p>
        </p:txBody>
      </p:sp>
      <p:pic>
        <p:nvPicPr>
          <p:cNvPr id="450" name="Shape 4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534300" x="762000"/>
            <a:ext cy="3017900" cx="20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Maybe</a:t>
            </a:r>
          </a:p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y="1536125" x="370375"/>
            <a:ext cy="37851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B859D"/>
                </a:solidFill>
              </a:rPr>
              <a:t>_Maybe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CF6A4C"/>
                </a:solidFill>
              </a:rPr>
              <a:t>prototype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89BDFF"/>
                </a:solidFill>
              </a:rPr>
              <a:t>map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 ? Maybe(f(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.val)) : Maybe(</a:t>
            </a:r>
            <a:r>
              <a:rPr sz="1800" lang="en">
                <a:solidFill>
                  <a:srgbClr val="3E87E3"/>
                </a:solidFill>
              </a:rPr>
              <a:t>null</a:t>
            </a:r>
            <a:r>
              <a:rPr sz="1800" lang="en">
                <a:solidFill>
                  <a:srgbClr val="F8F8F8"/>
                </a:solidFill>
              </a:rPr>
              <a:t>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map(capitalize, Maybe(</a:t>
            </a:r>
            <a:r>
              <a:rPr sz="1800" lang="en">
                <a:solidFill>
                  <a:srgbClr val="65B042"/>
                </a:solidFill>
              </a:rPr>
              <a:t>"flamethrower"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Maybe(“Flamethrower”)</a:t>
            </a:r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0" name="Shape 4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1" name="Shape 461"/>
          <p:cNvSpPr txBox="1"/>
          <p:nvPr>
            <p:ph idx="1" type="body"/>
          </p:nvPr>
        </p:nvSpPr>
        <p:spPr>
          <a:xfrm>
            <a:off y="1536125" x="370375"/>
            <a:ext cy="37851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B859D"/>
                </a:solidFill>
              </a:rPr>
              <a:t>_Maybe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CF6A4C"/>
                </a:solidFill>
              </a:rPr>
              <a:t>prototype</a:t>
            </a:r>
            <a:r>
              <a:rPr sz="1800" lang="en">
                <a:solidFill>
                  <a:srgbClr val="F8F8F8"/>
                </a:solidFill>
              </a:rPr>
              <a:t>.</a:t>
            </a:r>
            <a:r>
              <a:rPr sz="1800" lang="en">
                <a:solidFill>
                  <a:srgbClr val="89BDFF"/>
                </a:solidFill>
              </a:rPr>
              <a:t>map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(f) {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 ? Maybe(f(</a:t>
            </a:r>
            <a:r>
              <a:rPr sz="1800" lang="en">
                <a:solidFill>
                  <a:srgbClr val="3E87E3"/>
                </a:solidFill>
              </a:rPr>
              <a:t>this</a:t>
            </a:r>
            <a:r>
              <a:rPr sz="1800" lang="en">
                <a:solidFill>
                  <a:srgbClr val="F8F8F8"/>
                </a:solidFill>
              </a:rPr>
              <a:t>.val)) : Maybe(</a:t>
            </a:r>
            <a:r>
              <a:rPr sz="1800" lang="en">
                <a:solidFill>
                  <a:srgbClr val="3E87E3"/>
                </a:solidFill>
              </a:rPr>
              <a:t>null</a:t>
            </a:r>
            <a:r>
              <a:rPr sz="1800" lang="en">
                <a:solidFill>
                  <a:srgbClr val="F8F8F8"/>
                </a:solidFill>
              </a:rPr>
              <a:t>);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map(capitalize, Maybe(</a:t>
            </a:r>
            <a:r>
              <a:rPr sz="1800" lang="en">
                <a:solidFill>
                  <a:srgbClr val="3387CC"/>
                </a:solidFill>
              </a:rPr>
              <a:t>null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Maybe(null)</a:t>
            </a:r>
          </a:p>
        </p:txBody>
      </p:sp>
      <p:sp>
        <p:nvSpPr>
          <p:cNvPr id="462" name="Shape 46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Maybe</a:t>
            </a:r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6" name="Shape 4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7" name="Shape 46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Maybe</a:t>
            </a:r>
          </a:p>
        </p:txBody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y="1986375" x="328550"/>
            <a:ext cy="26448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firstMatch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compose(first, </a:t>
            </a:r>
            <a:r>
              <a:rPr sz="1800" lang="en">
                <a:solidFill>
                  <a:srgbClr val="DAD085"/>
                </a:solidFill>
              </a:rPr>
              <a:t>match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E9C062"/>
                </a:solidFill>
              </a:rPr>
              <a:t>/cat/g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firstMatch(</a:t>
            </a:r>
            <a:r>
              <a:rPr sz="1800" lang="en">
                <a:solidFill>
                  <a:srgbClr val="65B042"/>
                </a:solidFill>
              </a:rPr>
              <a:t>"dogsup"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Boom!</a:t>
            </a:r>
          </a:p>
        </p:txBody>
      </p: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2" name="Shape 4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Maybe</a:t>
            </a:r>
          </a:p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y="1986375" x="328550"/>
            <a:ext cy="26448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firstMatch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compose(map(first), Maybe, </a:t>
            </a:r>
            <a:r>
              <a:rPr sz="1800" lang="en">
                <a:solidFill>
                  <a:srgbClr val="DAD085"/>
                </a:solidFill>
              </a:rPr>
              <a:t>match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E9C062"/>
                </a:solidFill>
              </a:rPr>
              <a:t>/cat/g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firstMatch(</a:t>
            </a:r>
            <a:r>
              <a:rPr sz="1800" lang="en">
                <a:solidFill>
                  <a:srgbClr val="65B042"/>
                </a:solidFill>
              </a:rPr>
              <a:t>"dogsup"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Maybe(null)</a:t>
            </a:r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8" name="Shape 4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9" name="Shape 47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Maybe</a:t>
            </a:r>
          </a:p>
        </p:txBody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y="1986375" x="328550"/>
            <a:ext cy="2644800" cx="6801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firstMatch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compose(map(first), Maybe, </a:t>
            </a:r>
            <a:r>
              <a:rPr sz="1800" lang="en">
                <a:solidFill>
                  <a:srgbClr val="DAD085"/>
                </a:solidFill>
              </a:rPr>
              <a:t>match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E9C062"/>
                </a:solidFill>
              </a:rPr>
              <a:t>/cat/g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firstMatch(</a:t>
            </a:r>
            <a:r>
              <a:rPr sz="1800" lang="en">
                <a:solidFill>
                  <a:srgbClr val="65B042"/>
                </a:solidFill>
              </a:rPr>
              <a:t>"catsup"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 i="1">
                <a:solidFill>
                  <a:srgbClr val="AEAEAE"/>
                </a:solidFill>
              </a:rPr>
              <a:t>//=&gt; Maybe(“cat”)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171512" x="4225850"/>
            <a:ext cy="926250" cx="139847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/>
          <p:nvPr/>
        </p:nvSpPr>
        <p:spPr>
          <a:xfrm>
            <a:off y="3386601" x="5410849"/>
            <a:ext cy="711300" cx="2719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u="sng" sz="1800" lang="en">
                <a:solidFill>
                  <a:srgbClr val="4A86E8"/>
                </a:solidFill>
                <a:hlinkClick r:id="rId4"/>
              </a:rPr>
              <a:t>http://jsbin.com/yumog/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u="sng" sz="1100" lang="en">
                <a:solidFill>
                  <a:srgbClr val="FF0000"/>
                </a:solidFill>
              </a:rPr>
              <a:t>answers: http://jsbin.com/sopewomi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A86E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6" name="Shape 4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7" name="Shape 487"/>
          <p:cNvSpPr txBox="1"/>
          <p:nvPr/>
        </p:nvSpPr>
        <p:spPr>
          <a:xfrm>
            <a:off y="1534300" x="4044550"/>
            <a:ext cy="3243299" cx="3857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Typically used for pure error handling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Like Maybe, but with an error message embedded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Has two subclasses: Left/Right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Maps the function over a Right, ignores the Left</a:t>
            </a:r>
          </a:p>
        </p:txBody>
      </p:sp>
      <p:sp>
        <p:nvSpPr>
          <p:cNvPr id="488" name="Shape 48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Either</a:t>
            </a:r>
          </a:p>
        </p:txBody>
      </p:sp>
      <p:pic>
        <p:nvPicPr>
          <p:cNvPr id="489" name="Shape 4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99612" x="557174"/>
            <a:ext cy="3364624" cx="23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3" name="Shape 4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4" name="Shape 49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Either</a:t>
            </a:r>
          </a:p>
        </p:txBody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y="1986375" x="328550"/>
            <a:ext cy="2644800" cx="7752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map(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(x) 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x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; }, Right(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Right(3)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map(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(x) 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x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; }, Left(</a:t>
            </a:r>
            <a:r>
              <a:rPr sz="1800" lang="en">
                <a:solidFill>
                  <a:srgbClr val="65B042"/>
                </a:solidFill>
              </a:rPr>
              <a:t>‘some message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Left(‘some message’)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9" name="Shape 4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00" name="Shape 50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00150" x="1260550"/>
            <a:ext cy="4572000" cx="609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816463"/>
            <a:ext cy="5143500" cx="751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4" name="Shape 5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5" name="Shape 505"/>
          <p:cNvSpPr txBox="1"/>
          <p:nvPr>
            <p:ph idx="1" type="body"/>
          </p:nvPr>
        </p:nvSpPr>
        <p:spPr>
          <a:xfrm>
            <a:off y="1181325" x="328550"/>
            <a:ext cy="3784500" cx="7752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sz="1600" lang="en">
                <a:solidFill>
                  <a:srgbClr val="99CF50"/>
                </a:solidFill>
              </a:rPr>
              <a:t>var</a:t>
            </a:r>
            <a:r>
              <a:rPr sz="1600" lang="en">
                <a:solidFill>
                  <a:srgbClr val="F8F8F8"/>
                </a:solidFill>
              </a:rPr>
              <a:t> </a:t>
            </a:r>
            <a:r>
              <a:rPr sz="1600" lang="en">
                <a:solidFill>
                  <a:srgbClr val="89BDFF"/>
                </a:solidFill>
              </a:rPr>
              <a:t>determineAge</a:t>
            </a:r>
            <a:r>
              <a:rPr sz="1600" lang="en">
                <a:solidFill>
                  <a:srgbClr val="F8F8F8"/>
                </a:solidFill>
              </a:rPr>
              <a:t> </a:t>
            </a:r>
            <a:r>
              <a:rPr sz="1600" lang="en">
                <a:solidFill>
                  <a:srgbClr val="E28964"/>
                </a:solidFill>
              </a:rPr>
              <a:t>=</a:t>
            </a:r>
            <a:r>
              <a:rPr sz="1600" lang="en">
                <a:solidFill>
                  <a:srgbClr val="F8F8F8"/>
                </a:solidFill>
              </a:rPr>
              <a:t> </a:t>
            </a:r>
            <a:r>
              <a:rPr sz="1600" lang="en">
                <a:solidFill>
                  <a:srgbClr val="99CF50"/>
                </a:solidFill>
              </a:rPr>
              <a:t>function</a:t>
            </a:r>
            <a:r>
              <a:rPr sz="1600" lang="en">
                <a:solidFill>
                  <a:srgbClr val="F8F8F8"/>
                </a:solidFill>
              </a:rPr>
              <a:t>(user){</a:t>
            </a:r>
            <a:br>
              <a:rPr sz="1600" lang="en">
                <a:solidFill>
                  <a:srgbClr val="F8F8F8"/>
                </a:solidFill>
              </a:rPr>
            </a:br>
            <a:r>
              <a:rPr sz="1600" lang="en">
                <a:solidFill>
                  <a:srgbClr val="F8F8F8"/>
                </a:solidFill>
              </a:rPr>
              <a:t>  </a:t>
            </a:r>
            <a:r>
              <a:rPr sz="1600" lang="en">
                <a:solidFill>
                  <a:srgbClr val="E28964"/>
                </a:solidFill>
              </a:rPr>
              <a:t>return</a:t>
            </a:r>
            <a:r>
              <a:rPr sz="1600" lang="en">
                <a:solidFill>
                  <a:srgbClr val="F8F8F8"/>
                </a:solidFill>
              </a:rPr>
              <a:t> user.age ? Right(user.age) : Left(</a:t>
            </a:r>
            <a:r>
              <a:rPr sz="1600" lang="en">
                <a:solidFill>
                  <a:srgbClr val="65B042"/>
                </a:solidFill>
              </a:rPr>
              <a:t>"couldn’t get age"</a:t>
            </a:r>
            <a:r>
              <a:rPr sz="1600" lang="en">
                <a:solidFill>
                  <a:srgbClr val="F8F8F8"/>
                </a:solidFill>
              </a:rPr>
              <a:t>);</a:t>
            </a:r>
            <a:br>
              <a:rPr sz="1600" lang="en">
                <a:solidFill>
                  <a:srgbClr val="F8F8F8"/>
                </a:solidFill>
              </a:rPr>
            </a:br>
            <a:r>
              <a:rPr sz="1600" lang="en">
                <a:solidFill>
                  <a:srgbClr val="F8F8F8"/>
                </a:solidFill>
              </a:rPr>
              <a:t>}</a:t>
            </a:r>
            <a:r>
              <a:rPr sz="1600" lang="en">
                <a:solidFill>
                  <a:srgbClr val="99CF50"/>
                </a:solidFill>
              </a:rPr>
              <a:t>var</a:t>
            </a:r>
            <a:r>
              <a:rPr sz="1600" lang="en">
                <a:solidFill>
                  <a:srgbClr val="F8F8F8"/>
                </a:solidFill>
              </a:rPr>
              <a:t> yearOlder </a:t>
            </a:r>
            <a:r>
              <a:rPr sz="1600" lang="en">
                <a:solidFill>
                  <a:srgbClr val="E28964"/>
                </a:solidFill>
              </a:rPr>
              <a:t>=</a:t>
            </a:r>
            <a:r>
              <a:rPr sz="1600" lang="en">
                <a:solidFill>
                  <a:srgbClr val="F8F8F8"/>
                </a:solidFill>
              </a:rPr>
              <a:t> compose(map(</a:t>
            </a:r>
            <a:r>
              <a:rPr sz="1600" lang="en">
                <a:solidFill>
                  <a:srgbClr val="DAD085"/>
                </a:solidFill>
              </a:rPr>
              <a:t>add</a:t>
            </a:r>
            <a:r>
              <a:rPr sz="1600" lang="en">
                <a:solidFill>
                  <a:srgbClr val="F8F8F8"/>
                </a:solidFill>
              </a:rPr>
              <a:t>(</a:t>
            </a:r>
            <a:r>
              <a:rPr sz="1600" lang="en">
                <a:solidFill>
                  <a:srgbClr val="3387CC"/>
                </a:solidFill>
              </a:rPr>
              <a:t>1</a:t>
            </a:r>
            <a:r>
              <a:rPr sz="1600" lang="en">
                <a:solidFill>
                  <a:srgbClr val="F8F8F8"/>
                </a:solidFill>
              </a:rPr>
              <a:t>)), determineAge)</a:t>
            </a:r>
            <a:br>
              <a:rPr sz="1600" lang="en">
                <a:solidFill>
                  <a:srgbClr val="F8F8F8"/>
                </a:solidFill>
              </a:rPr>
            </a:br>
            <a:br>
              <a:rPr sz="1600" lang="en">
                <a:solidFill>
                  <a:srgbClr val="F8F8F8"/>
                </a:solidFill>
              </a:rPr>
            </a:br>
            <a:r>
              <a:rPr sz="1600" lang="en">
                <a:solidFill>
                  <a:srgbClr val="F8F8F8"/>
                </a:solidFill>
              </a:rPr>
              <a:t>yearOlder({age: </a:t>
            </a:r>
            <a:r>
              <a:rPr sz="1600" lang="en">
                <a:solidFill>
                  <a:srgbClr val="3387CC"/>
                </a:solidFill>
              </a:rPr>
              <a:t>22</a:t>
            </a:r>
            <a:r>
              <a:rPr sz="1600" lang="en">
                <a:solidFill>
                  <a:srgbClr val="F8F8F8"/>
                </a:solidFill>
              </a:rPr>
              <a:t>})</a:t>
            </a:r>
            <a:r>
              <a:rPr sz="1600" lang="en" i="1">
                <a:solidFill>
                  <a:srgbClr val="AEAEAE"/>
                </a:solidFill>
              </a:rPr>
              <a:t>//=&gt; Right(23)</a:t>
            </a:r>
            <a:br>
              <a:rPr sz="1600" lang="en">
                <a:solidFill>
                  <a:srgbClr val="F8F8F8"/>
                </a:solidFill>
              </a:rPr>
            </a:br>
            <a:br>
              <a:rPr sz="1600" lang="en">
                <a:solidFill>
                  <a:srgbClr val="F8F8F8"/>
                </a:solidFill>
              </a:rPr>
            </a:br>
            <a:r>
              <a:rPr sz="1600" lang="en">
                <a:solidFill>
                  <a:srgbClr val="F8F8F8"/>
                </a:solidFill>
              </a:rPr>
              <a:t>yearOlder({age: </a:t>
            </a:r>
            <a:r>
              <a:rPr sz="1600" lang="en">
                <a:solidFill>
                  <a:srgbClr val="3387CC"/>
                </a:solidFill>
              </a:rPr>
              <a:t>null</a:t>
            </a:r>
            <a:r>
              <a:rPr sz="1600" lang="en">
                <a:solidFill>
                  <a:srgbClr val="F8F8F8"/>
                </a:solidFill>
              </a:rPr>
              <a:t>})</a:t>
            </a:r>
            <a:r>
              <a:rPr sz="1600" lang="en" i="1">
                <a:solidFill>
                  <a:srgbClr val="AEAEAE"/>
                </a:solidFill>
              </a:rPr>
              <a:t>//=&gt; Left("couldn’t get age")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>
              <a:solidFill>
                <a:srgbClr val="99CF50"/>
              </a:solidFill>
            </a:endParaRPr>
          </a:p>
        </p:txBody>
      </p:sp>
      <p:sp>
        <p:nvSpPr>
          <p:cNvPr id="506" name="Shape 50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Either</a:t>
            </a:r>
          </a:p>
        </p:txBody>
      </p: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" name="Shape 5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1" name="Shape 511"/>
          <p:cNvSpPr txBox="1"/>
          <p:nvPr/>
        </p:nvSpPr>
        <p:spPr>
          <a:xfrm>
            <a:off y="1534300" x="4044550"/>
            <a:ext cy="2952299" cx="3857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A lazy computation “builder”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Typically used to contain side effects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You must </a:t>
            </a:r>
            <a:r>
              <a:rPr sz="1800" lang="en" i="1">
                <a:solidFill>
                  <a:srgbClr val="CCCCCC"/>
                </a:solidFill>
              </a:rPr>
              <a:t>runIO</a:t>
            </a:r>
            <a:r>
              <a:rPr sz="1800" lang="en">
                <a:solidFill>
                  <a:srgbClr val="CCCCCC"/>
                </a:solidFill>
              </a:rPr>
              <a:t> to perform the operation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Map appends the function to a list of things to run with the effectful value.</a:t>
            </a:r>
          </a:p>
        </p:txBody>
      </p:sp>
      <p:sp>
        <p:nvSpPr>
          <p:cNvPr id="512" name="Shape 51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IO</a:t>
            </a:r>
          </a:p>
        </p:txBody>
      </p:sp>
      <p:pic>
        <p:nvPicPr>
          <p:cNvPr id="513" name="Shape 5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21875" x="602850"/>
            <a:ext cy="3364631" cx="23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" name="Shape 5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8" name="Shape 51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IO</a:t>
            </a:r>
          </a:p>
        </p:txBody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y="1986375" x="328550"/>
            <a:ext cy="26448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email_io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IO(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$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"#email"</a:t>
            </a:r>
            <a:r>
              <a:rPr sz="1800" lang="en">
                <a:solidFill>
                  <a:srgbClr val="F8F8F8"/>
                </a:solidFill>
              </a:rPr>
              <a:t>).val() }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msg_io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</a:t>
            </a:r>
            <a:r>
              <a:rPr sz="1800" lang="en">
                <a:solidFill>
                  <a:srgbClr val="DAD085"/>
                </a:solidFill>
              </a:rPr>
              <a:t>concat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"welcome "</a:t>
            </a:r>
            <a:r>
              <a:rPr sz="1800" lang="en">
                <a:solidFill>
                  <a:srgbClr val="F8F8F8"/>
                </a:solidFill>
              </a:rPr>
              <a:t>), email_io)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runIO(msg_io)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”welcome steve@foodie.net”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24" name="Shape 5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600062" x="2121575"/>
            <a:ext cy="4298825" cx="6454699"/>
          </a:xfrm>
          <a:prstGeom prst="rect">
            <a:avLst/>
          </a:prstGeom>
        </p:spPr>
      </p:pic>
      <p:sp>
        <p:nvSpPr>
          <p:cNvPr id="525" name="Shape 525"/>
          <p:cNvSpPr txBox="1"/>
          <p:nvPr>
            <p:ph type="title"/>
          </p:nvPr>
        </p:nvSpPr>
        <p:spPr>
          <a:xfrm>
            <a:off y="1303650" x="177725"/>
            <a:ext cy="857400" cx="20483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runIO()</a:t>
            </a:r>
          </a:p>
        </p:txBody>
      </p:sp>
      <p:cxnSp>
        <p:nvCxnSpPr>
          <p:cNvPr id="526" name="Shape 526"/>
          <p:cNvCxnSpPr>
            <a:stCxn id="525" idx="2"/>
          </p:cNvCxnSpPr>
          <p:nvPr/>
        </p:nvCxnSpPr>
        <p:spPr>
          <a:xfrm>
            <a:off y="2161050" x="1201924"/>
            <a:ext cy="776699" cx="2111999"/>
          </a:xfrm>
          <a:prstGeom prst="straightConnector1">
            <a:avLst/>
          </a:prstGeom>
          <a:noFill/>
          <a:ln w="76200" cap="flat">
            <a:solidFill>
              <a:srgbClr val="FFFFFF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0" name="Shape 5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1" name="Shape 531"/>
          <p:cNvSpPr txBox="1"/>
          <p:nvPr>
            <p:ph idx="1" type="body"/>
          </p:nvPr>
        </p:nvSpPr>
        <p:spPr>
          <a:xfrm>
            <a:off y="1610000" x="328500"/>
            <a:ext cy="32826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getBgColor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compose(get(</a:t>
            </a:r>
            <a:r>
              <a:rPr sz="1800" lang="en">
                <a:solidFill>
                  <a:srgbClr val="65B042"/>
                </a:solidFill>
              </a:rPr>
              <a:t>"background-color"</a:t>
            </a:r>
            <a:r>
              <a:rPr sz="1800" lang="en">
                <a:solidFill>
                  <a:srgbClr val="F8F8F8"/>
                </a:solidFill>
              </a:rPr>
              <a:t>), JSON.parse)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bgPref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compose(map(getBgColor), Store.get(</a:t>
            </a:r>
            <a:r>
              <a:rPr sz="1800" lang="en">
                <a:solidFill>
                  <a:srgbClr val="65B042"/>
                </a:solidFill>
              </a:rPr>
              <a:t>"preferences"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app = bgPref()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IO()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runIO(app)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#efefef</a:t>
            </a:r>
          </a:p>
        </p:txBody>
      </p:sp>
      <p:sp>
        <p:nvSpPr>
          <p:cNvPr id="532" name="Shape 53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IO</a:t>
            </a:r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6" name="Shape 5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7" name="Shape 537"/>
          <p:cNvSpPr txBox="1"/>
          <p:nvPr>
            <p:ph idx="1" type="body"/>
          </p:nvPr>
        </p:nvSpPr>
        <p:spPr>
          <a:xfrm>
            <a:off y="1986375" x="328550"/>
            <a:ext cy="26448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email_io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IO(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$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"#email"</a:t>
            </a:r>
            <a:r>
              <a:rPr sz="1800" lang="en">
                <a:solidFill>
                  <a:srgbClr val="F8F8F8"/>
                </a:solidFill>
              </a:rPr>
              <a:t>).val() 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getValue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(sel){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$</a:t>
            </a:r>
            <a:r>
              <a:rPr sz="1800" lang="en">
                <a:solidFill>
                  <a:srgbClr val="F8F8F8"/>
                </a:solidFill>
              </a:rPr>
              <a:t>(sel).val() }.toIO()</a:t>
            </a:r>
          </a:p>
        </p:txBody>
      </p:sp>
      <p:sp>
        <p:nvSpPr>
          <p:cNvPr id="538" name="Shape 53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IO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y="4100974" x="5757850"/>
            <a:ext cy="857400" cx="2719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  <a:hlinkClick r:id="rId3"/>
              </a:rPr>
              <a:t>http://jsbin.com/zegat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A86E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u="sng" sz="1100" lang="en">
                <a:solidFill>
                  <a:srgbClr val="FF0000"/>
                </a:solidFill>
              </a:rPr>
              <a:t>answers: http://jsbin.com/namewuqa</a:t>
            </a:r>
          </a:p>
        </p:txBody>
      </p:sp>
      <p:pic>
        <p:nvPicPr>
          <p:cNvPr id="540" name="Shape 54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885887" x="4572850"/>
            <a:ext cy="926250" cx="139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" name="Shape 5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5" name="Shape 545"/>
          <p:cNvSpPr txBox="1"/>
          <p:nvPr/>
        </p:nvSpPr>
        <p:spPr>
          <a:xfrm>
            <a:off y="1534300" x="4044550"/>
            <a:ext cy="2539799" cx="3857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An infinite list of results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Dual of array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Its map is sometimes lazy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chemeClr val="lt2"/>
                </a:solidFill>
              </a:rPr>
              <a:t>Calls the mapped function each time an event happens</a:t>
            </a:r>
          </a:p>
        </p:txBody>
      </p:sp>
      <p:sp>
        <p:nvSpPr>
          <p:cNvPr id="546" name="Shape 54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EventStream</a:t>
            </a:r>
          </a:p>
        </p:txBody>
      </p:sp>
      <p:pic>
        <p:nvPicPr>
          <p:cNvPr id="547" name="Shape 54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99637" x="512375"/>
            <a:ext cy="3364576" cx="23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" name="Shape 5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2" name="Shape 552"/>
          <p:cNvSpPr txBox="1"/>
          <p:nvPr>
            <p:ph idx="1" type="body"/>
          </p:nvPr>
        </p:nvSpPr>
        <p:spPr>
          <a:xfrm>
            <a:off y="1986375" x="99950"/>
            <a:ext cy="2644800" cx="9207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id_s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(e) { </a:t>
            </a:r>
            <a:r>
              <a:rPr sz="1800" lang="en">
                <a:solidFill>
                  <a:srgbClr val="E28964"/>
                </a:solidFill>
              </a:rPr>
              <a:t>return </a:t>
            </a:r>
            <a:r>
              <a:rPr sz="1800" lang="en">
                <a:solidFill>
                  <a:srgbClr val="65B042"/>
                </a:solidFill>
              </a:rPr>
              <a:t>'#'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e.</a:t>
            </a:r>
            <a:r>
              <a:rPr sz="1800" lang="en">
                <a:solidFill>
                  <a:srgbClr val="CF6A4C"/>
                </a:solidFill>
              </a:rPr>
              <a:t>id</a:t>
            </a:r>
            <a:r>
              <a:rPr sz="1800" lang="en">
                <a:solidFill>
                  <a:srgbClr val="F8F8F8"/>
                </a:solidFill>
              </a:rPr>
              <a:t> }, Bacon.fromEventTarget(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65B042"/>
                </a:solidFill>
              </a:rPr>
              <a:t>"click"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EventStream(String)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id_s.onValue(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(id) { </a:t>
            </a:r>
            <a:r>
              <a:rPr sz="1800" lang="en">
                <a:solidFill>
                  <a:srgbClr val="DAD085"/>
                </a:solidFill>
              </a:rPr>
              <a:t>alert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'you clicked '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id) })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553" name="Shape 55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EventStream</a:t>
            </a: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7" name="Shape 5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8" name="Shape 558"/>
          <p:cNvSpPr txBox="1"/>
          <p:nvPr>
            <p:ph idx="1" type="body"/>
          </p:nvPr>
        </p:nvSpPr>
        <p:spPr>
          <a:xfrm>
            <a:off y="1986375" x="99950"/>
            <a:ext cy="2644800" cx="9207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id_s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(e) 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 </a:t>
            </a:r>
            <a:r>
              <a:rPr sz="1800" lang="en">
                <a:solidFill>
                  <a:srgbClr val="65B042"/>
                </a:solidFill>
              </a:rPr>
              <a:t>'#'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e.</a:t>
            </a:r>
            <a:r>
              <a:rPr sz="1800" lang="en">
                <a:solidFill>
                  <a:srgbClr val="CF6A4C"/>
                </a:solidFill>
              </a:rPr>
              <a:t>id</a:t>
            </a:r>
            <a:r>
              <a:rPr sz="1800" lang="en">
                <a:solidFill>
                  <a:srgbClr val="F8F8F8"/>
                </a:solidFill>
              </a:rPr>
              <a:t> }, Bacon.fromEventTarget(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65B042"/>
                </a:solidFill>
              </a:rPr>
              <a:t>"click"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element_s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.querySelector, id_s)</a:t>
            </a:r>
            <a:r>
              <a:rPr sz="1800" lang="en" i="1">
                <a:solidFill>
                  <a:srgbClr val="AEAEAE"/>
                </a:solidFill>
              </a:rPr>
              <a:t>//=&gt; EventStream(Element)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element_s.onValue(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(el) { </a:t>
            </a:r>
            <a:r>
              <a:rPr sz="1800" lang="en">
                <a:solidFill>
                  <a:srgbClr val="DAD085"/>
                </a:solidFill>
              </a:rPr>
              <a:t>alert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'The inner html is '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el.innerHTML) })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559" name="Shape 55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EventStream</a:t>
            </a:r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4" name="Shape 564"/>
          <p:cNvSpPr txBox="1"/>
          <p:nvPr>
            <p:ph idx="1" type="body"/>
          </p:nvPr>
        </p:nvSpPr>
        <p:spPr>
          <a:xfrm>
            <a:off y="1605375" x="99950"/>
            <a:ext cy="26448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hover_s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Bacon.fromEventTarget(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65B042"/>
                </a:solidFill>
              </a:rPr>
              <a:t>"hover"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element_s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map(compose(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.querySelector, get(</a:t>
            </a:r>
            <a:r>
              <a:rPr sz="1800" lang="en">
                <a:solidFill>
                  <a:srgbClr val="65B042"/>
                </a:solidFill>
              </a:rPr>
              <a:t>'id'</a:t>
            </a:r>
            <a:r>
              <a:rPr sz="1800" lang="en">
                <a:solidFill>
                  <a:srgbClr val="F8F8F8"/>
                </a:solidFill>
              </a:rPr>
              <a:t>)), hover_s)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postid_s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(el) 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el.</a:t>
            </a:r>
            <a:r>
              <a:rPr sz="1800" lang="en">
                <a:solidFill>
                  <a:srgbClr val="CF6A4C"/>
                </a:solidFill>
              </a:rPr>
              <a:t>data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'post-id'</a:t>
            </a:r>
            <a:r>
              <a:rPr sz="1800" lang="en">
                <a:solidFill>
                  <a:srgbClr val="F8F8F8"/>
                </a:solidFill>
              </a:rPr>
              <a:t>) }, element_s)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future_post_s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map(Api.getProductById, postid_s)</a:t>
            </a:r>
            <a:r>
              <a:rPr sz="1800" lang="en" i="1">
                <a:solidFill>
                  <a:srgbClr val="AEAEAE"/>
                </a:solidFill>
              </a:rPr>
              <a:t>//=&gt; EventStream(Future(Post))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  <p:sp>
        <p:nvSpPr>
          <p:cNvPr id="565" name="Shape 56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EventStream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" name="Shape 78"/>
          <p:cNvSpPr txBox="1"/>
          <p:nvPr>
            <p:ph idx="1" type="body"/>
          </p:nvPr>
        </p:nvSpPr>
        <p:spPr>
          <a:xfrm>
            <a:off y="1200150" x="457200"/>
            <a:ext cy="3725699" cx="389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/>
              <a:t>Omit Needless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/>
              <a:t>Names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 rtl="0" lvl="0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with separations</a:t>
            </a:r>
          </a:p>
          <a:p>
            <a:pPr algn="ctr">
              <a:spcBef>
                <a:spcPts val="0"/>
              </a:spcBef>
              <a:buNone/>
            </a:pPr>
            <a:r>
              <a:rPr sz="2400" lang="en">
                <a:solidFill>
                  <a:srgbClr val="B7B7B7"/>
                </a:solidFill>
              </a:rPr>
              <a:t>and recognitions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7750" x="4042150"/>
            <a:ext cy="5115749" cx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9" name="Shape 5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0" name="Shape 57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EventStream</a:t>
            </a:r>
          </a:p>
        </p:txBody>
      </p:sp>
      <p:sp>
        <p:nvSpPr>
          <p:cNvPr id="571" name="Shape 571"/>
          <p:cNvSpPr txBox="1"/>
          <p:nvPr>
            <p:ph idx="1" type="body"/>
          </p:nvPr>
        </p:nvSpPr>
        <p:spPr>
          <a:xfrm>
            <a:off y="1529175" x="99950"/>
            <a:ext cy="29376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hover_s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Bacon.fromEventTarget(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, </a:t>
            </a:r>
            <a:r>
              <a:rPr sz="1800" lang="en">
                <a:solidFill>
                  <a:srgbClr val="65B042"/>
                </a:solidFill>
              </a:rPr>
              <a:t>"hover"</a:t>
            </a:r>
            <a:r>
              <a:rPr sz="1800" lang="en">
                <a:solidFill>
                  <a:srgbClr val="F8F8F8"/>
                </a:solidFill>
              </a:rPr>
              <a:t>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element_s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map(compose(</a:t>
            </a:r>
            <a:r>
              <a:rPr sz="1800" lang="en">
                <a:solidFill>
                  <a:srgbClr val="9B859D"/>
                </a:solidFill>
              </a:rPr>
              <a:t>document</a:t>
            </a:r>
            <a:r>
              <a:rPr sz="1800" lang="en">
                <a:solidFill>
                  <a:srgbClr val="F8F8F8"/>
                </a:solidFill>
              </a:rPr>
              <a:t>.querySelector, get(</a:t>
            </a:r>
            <a:r>
              <a:rPr sz="1800" lang="en">
                <a:solidFill>
                  <a:srgbClr val="65B042"/>
                </a:solidFill>
              </a:rPr>
              <a:t>'id'</a:t>
            </a:r>
            <a:r>
              <a:rPr sz="1800" lang="en">
                <a:solidFill>
                  <a:srgbClr val="F8F8F8"/>
                </a:solidFill>
              </a:rPr>
              <a:t>)), hover_s)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postid_s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(el) 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el.</a:t>
            </a:r>
            <a:r>
              <a:rPr sz="1800" lang="en">
                <a:solidFill>
                  <a:srgbClr val="CF6A4C"/>
                </a:solidFill>
              </a:rPr>
              <a:t>data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'post-id'</a:t>
            </a:r>
            <a:r>
              <a:rPr sz="1800" lang="en">
                <a:solidFill>
                  <a:srgbClr val="F8F8F8"/>
                </a:solidFill>
              </a:rPr>
              <a:t>) }, element_s)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future_post_s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map(Api.getProductById, postid_s)</a:t>
            </a:r>
            <a:r>
              <a:rPr sz="1800" lang="en" i="1">
                <a:solidFill>
                  <a:srgbClr val="AEAEAE"/>
                </a:solidFill>
              </a:rPr>
              <a:t>//=&gt; EventStream(Future(Post))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future_post_s.onValue(alert)</a:t>
            </a:r>
          </a:p>
        </p:txBody>
      </p:sp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5" name="Shape 5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6" name="Shape 576"/>
          <p:cNvSpPr txBox="1"/>
          <p:nvPr/>
        </p:nvSpPr>
        <p:spPr>
          <a:xfrm>
            <a:off y="1534300" x="4044550"/>
            <a:ext cy="3055199" cx="3857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Has an eventual value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Similar to a promise, but it’s “lazy”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You must </a:t>
            </a:r>
            <a:r>
              <a:rPr sz="1800" lang="en" i="1">
                <a:solidFill>
                  <a:srgbClr val="CCCCCC"/>
                </a:solidFill>
              </a:rPr>
              <a:t>fork</a:t>
            </a:r>
            <a:r>
              <a:rPr sz="1800" lang="en">
                <a:solidFill>
                  <a:srgbClr val="CCCCCC"/>
                </a:solidFill>
              </a:rPr>
              <a:t> it to kick it off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It takes a function as it’s value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CCCCCC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">
                <a:solidFill>
                  <a:srgbClr val="CCCCCC"/>
                </a:solidFill>
              </a:rPr>
              <a:t>Calls the function with it’s result once it’s there</a:t>
            </a:r>
          </a:p>
        </p:txBody>
      </p:sp>
      <p:sp>
        <p:nvSpPr>
          <p:cNvPr id="577" name="Shape 57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Future</a:t>
            </a:r>
          </a:p>
        </p:txBody>
      </p:sp>
      <p:pic>
        <p:nvPicPr>
          <p:cNvPr id="578" name="Shape 5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99612" x="572200"/>
            <a:ext cy="3364624" cx="23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2" name="Shape 5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3" name="Shape 583"/>
          <p:cNvSpPr txBox="1"/>
          <p:nvPr>
            <p:ph idx="1" type="body"/>
          </p:nvPr>
        </p:nvSpPr>
        <p:spPr>
          <a:xfrm>
            <a:off y="1986375" x="328550"/>
            <a:ext cy="26448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makeHtml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(post){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65B042"/>
                </a:solidFill>
              </a:rPr>
              <a:t>"&lt;div&gt;"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post.</a:t>
            </a:r>
            <a:r>
              <a:rPr sz="1800" lang="en">
                <a:solidFill>
                  <a:srgbClr val="CF6A4C"/>
                </a:solidFill>
              </a:rPr>
              <a:t>title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65B042"/>
                </a:solidFill>
              </a:rPr>
              <a:t>"&lt;/div&gt;"</a:t>
            </a:r>
            <a:r>
              <a:rPr sz="1800" lang="en">
                <a:solidFill>
                  <a:srgbClr val="F8F8F8"/>
                </a:solidFill>
              </a:rPr>
              <a:t>};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page_f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map(makeHtml, http.get(</a:t>
            </a:r>
            <a:r>
              <a:rPr sz="1800" lang="en">
                <a:solidFill>
                  <a:srgbClr val="65B042"/>
                </a:solidFill>
              </a:rPr>
              <a:t>'/posts/2'</a:t>
            </a:r>
            <a:r>
              <a:rPr sz="1800" lang="en">
                <a:solidFill>
                  <a:srgbClr val="F8F8F8"/>
                </a:solidFill>
              </a:rPr>
              <a:t>))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page_f.fork(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(err) { </a:t>
            </a:r>
            <a:r>
              <a:rPr sz="1800" lang="en">
                <a:solidFill>
                  <a:srgbClr val="E28964"/>
                </a:solidFill>
              </a:rPr>
              <a:t>throw</a:t>
            </a:r>
            <a:r>
              <a:rPr sz="1800" lang="en">
                <a:solidFill>
                  <a:srgbClr val="F8F8F8"/>
                </a:solidFill>
              </a:rPr>
              <a:t>(err) },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  		   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(page){ </a:t>
            </a:r>
            <a:r>
              <a:rPr sz="1800" lang="en">
                <a:solidFill>
                  <a:srgbClr val="E28964"/>
                </a:solidFill>
              </a:rPr>
              <a:t>$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'#container'</a:t>
            </a:r>
            <a:r>
              <a:rPr sz="1800" lang="en">
                <a:solidFill>
                  <a:srgbClr val="F8F8F8"/>
                </a:solidFill>
              </a:rPr>
              <a:t>).html(page) })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  <p:sp>
        <p:nvSpPr>
          <p:cNvPr id="584" name="Shape 58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Future</a:t>
            </a:r>
          </a:p>
        </p:txBody>
      </p:sp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8" name="Shape 5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9" name="Shape 58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Future</a:t>
            </a:r>
          </a:p>
        </p:txBody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y="1986375" x="328550"/>
            <a:ext cy="26448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89BDFF"/>
                </a:solidFill>
              </a:rPr>
              <a:t>makeHtml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(title){ </a:t>
            </a:r>
            <a:r>
              <a:rPr sz="1800" lang="en">
                <a:solidFill>
                  <a:srgbClr val="E28964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65B042"/>
                </a:solidFill>
              </a:rPr>
              <a:t>"&lt;div&gt;"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F8F8F8"/>
                </a:solidFill>
              </a:rPr>
              <a:t>title</a:t>
            </a:r>
            <a:r>
              <a:rPr sz="1800" lang="en">
                <a:solidFill>
                  <a:srgbClr val="E28964"/>
                </a:solidFill>
              </a:rPr>
              <a:t>+</a:t>
            </a:r>
            <a:r>
              <a:rPr sz="1800" lang="en">
                <a:solidFill>
                  <a:srgbClr val="65B042"/>
                </a:solidFill>
              </a:rPr>
              <a:t>"&lt;/div&gt;"</a:t>
            </a:r>
            <a:r>
              <a:rPr sz="1800" lang="en">
                <a:solidFill>
                  <a:srgbClr val="F8F8F8"/>
                </a:solidFill>
              </a:rPr>
              <a:t>}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createPage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compose(makeHtml, get(</a:t>
            </a:r>
            <a:r>
              <a:rPr sz="1800" lang="en">
                <a:solidFill>
                  <a:srgbClr val="65B042"/>
                </a:solidFill>
              </a:rPr>
              <a:t>'title'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page_f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compose(map(createPage), http.get(</a:t>
            </a:r>
            <a:r>
              <a:rPr sz="1800" lang="en">
                <a:solidFill>
                  <a:srgbClr val="65B042"/>
                </a:solidFill>
              </a:rPr>
              <a:t>'/posts/2'</a:t>
            </a:r>
            <a:r>
              <a:rPr sz="1800" lang="en">
                <a:solidFill>
                  <a:srgbClr val="F8F8F8"/>
                </a:solidFill>
              </a:rPr>
              <a:t>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page_f.fork(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(err) { </a:t>
            </a:r>
            <a:r>
              <a:rPr sz="1800" lang="en">
                <a:solidFill>
                  <a:srgbClr val="E28964"/>
                </a:solidFill>
              </a:rPr>
              <a:t>throw</a:t>
            </a:r>
            <a:r>
              <a:rPr sz="1800" lang="en">
                <a:solidFill>
                  <a:srgbClr val="F8F8F8"/>
                </a:solidFill>
              </a:rPr>
              <a:t>(err) },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    		    </a:t>
            </a:r>
            <a:r>
              <a:rPr sz="1800" lang="en">
                <a:solidFill>
                  <a:srgbClr val="99CF50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(page){ </a:t>
            </a:r>
            <a:r>
              <a:rPr sz="1800" lang="en">
                <a:solidFill>
                  <a:srgbClr val="E28964"/>
                </a:solidFill>
              </a:rPr>
              <a:t>$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65B042"/>
                </a:solidFill>
              </a:rPr>
              <a:t>'#container'</a:t>
            </a:r>
            <a:r>
              <a:rPr sz="1800" lang="en">
                <a:solidFill>
                  <a:srgbClr val="F8F8F8"/>
                </a:solidFill>
              </a:rPr>
              <a:t>).html(page) })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99CF5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4" name="Shape 5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5" name="Shape 59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Future</a:t>
            </a:r>
          </a:p>
        </p:txBody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y="1986375" x="328550"/>
            <a:ext cy="26448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lineCount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compose(length, </a:t>
            </a:r>
            <a:r>
              <a:rPr sz="1800" lang="en">
                <a:solidFill>
                  <a:srgbClr val="DAD085"/>
                </a:solidFill>
              </a:rPr>
              <a:t>split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E9C062"/>
                </a:solidFill>
              </a:rPr>
              <a:t>/</a:t>
            </a:r>
            <a:r>
              <a:rPr sz="1800" lang="en">
                <a:solidFill>
                  <a:srgbClr val="CF7D34"/>
                </a:solidFill>
              </a:rPr>
              <a:t>\n</a:t>
            </a:r>
            <a:r>
              <a:rPr sz="1800" lang="en">
                <a:solidFill>
                  <a:srgbClr val="E9C062"/>
                </a:solidFill>
              </a:rPr>
              <a:t>/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>
                <a:solidFill>
                  <a:srgbClr val="99CF50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fileLineCount </a:t>
            </a:r>
            <a:r>
              <a:rPr sz="1800" lang="en">
                <a:solidFill>
                  <a:srgbClr val="E28964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compose(map(lineCount), readFile)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fileLineCount(</a:t>
            </a:r>
            <a:r>
              <a:rPr sz="1800" lang="en">
                <a:solidFill>
                  <a:srgbClr val="65B042"/>
                </a:solidFill>
              </a:rPr>
              <a:t>"mydoc.txt"</a:t>
            </a:r>
            <a:r>
              <a:rPr sz="1800" lang="en">
                <a:solidFill>
                  <a:srgbClr val="F8F8F8"/>
                </a:solidFill>
              </a:rPr>
              <a:t>).fork(log, log)</a:t>
            </a:r>
            <a:r>
              <a:rPr sz="1800" lang="en" i="1">
                <a:solidFill>
                  <a:srgbClr val="AEAEAE"/>
                </a:solidFill>
              </a:rPr>
              <a:t>//=&gt; 34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65B042"/>
              </a:solidFill>
            </a:endParaRPr>
          </a:p>
        </p:txBody>
      </p:sp>
      <p:sp>
        <p:nvSpPr>
          <p:cNvPr id="597" name="Shape 597"/>
          <p:cNvSpPr txBox="1"/>
          <p:nvPr/>
        </p:nvSpPr>
        <p:spPr>
          <a:xfrm>
            <a:off y="4177174" x="6062650"/>
            <a:ext cy="857400" cx="2719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  <a:hlinkClick r:id="rId3"/>
              </a:rPr>
              <a:t>http://jsbin.com/yikoqi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A86E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u="sng" sz="1100" lang="en">
                <a:solidFill>
                  <a:srgbClr val="FF0000"/>
                </a:solidFill>
              </a:rPr>
              <a:t>answers: http://jsbin.com/suxemugi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A86E8"/>
              </a:solidFill>
            </a:endParaRPr>
          </a:p>
        </p:txBody>
      </p:sp>
      <p:pic>
        <p:nvPicPr>
          <p:cNvPr id="598" name="Shape 59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962087" x="4877650"/>
            <a:ext cy="926250" cx="139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2" name="Shape 6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3" name="Shape 603"/>
          <p:cNvSpPr txBox="1"/>
          <p:nvPr>
            <p:ph idx="1" type="body"/>
          </p:nvPr>
        </p:nvSpPr>
        <p:spPr>
          <a:xfrm>
            <a:off y="2193100" x="304800"/>
            <a:ext cy="2761200" cx="4109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sz="1400" lang="en">
                <a:solidFill>
                  <a:srgbClr val="F8F8F8"/>
                </a:solidFill>
              </a:rPr>
              <a:t>[x].map(f) </a:t>
            </a:r>
            <a:r>
              <a:rPr sz="1400" lang="en">
                <a:solidFill>
                  <a:srgbClr val="AEAEAE"/>
                </a:solidFill>
              </a:rPr>
              <a:t>// [f(x)]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Maybe(x).attempt(f) </a:t>
            </a:r>
            <a:r>
              <a:rPr sz="1400" lang="en">
                <a:solidFill>
                  <a:srgbClr val="AEAEAE"/>
                </a:solidFill>
              </a:rPr>
              <a:t>// Maybe(f(x))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Promise(x).then(f) </a:t>
            </a:r>
            <a:r>
              <a:rPr sz="1400" lang="en">
                <a:solidFill>
                  <a:srgbClr val="AEAEAE"/>
                </a:solidFill>
              </a:rPr>
              <a:t>// Promise(f(x))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EventStream(x).subscribe(f) </a:t>
            </a:r>
            <a:r>
              <a:rPr sz="1400" lang="en">
                <a:solidFill>
                  <a:srgbClr val="AEAEAE"/>
                </a:solidFill>
              </a:rPr>
              <a:t>// EventStream(f(x))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400">
              <a:solidFill>
                <a:srgbClr val="F8F8F8"/>
              </a:solidFill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y="1426700" x="4705000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6AA84F"/>
                </a:solidFill>
              </a:rPr>
              <a:t>We see it is </a:t>
            </a:r>
            <a:r>
              <a:rPr sz="2400" lang="en" i="1">
                <a:solidFill>
                  <a:srgbClr val="6AA84F"/>
                </a:solidFill>
              </a:rPr>
              <a:t>map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y="1426700" x="457200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CC0000"/>
                </a:solidFill>
              </a:rPr>
              <a:t>Custom names</a:t>
            </a:r>
          </a:p>
        </p:txBody>
      </p:sp>
      <p:sp>
        <p:nvSpPr>
          <p:cNvPr id="606" name="Shape 60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recognize </a:t>
            </a:r>
            <a:r>
              <a:rPr lang="en">
                <a:solidFill>
                  <a:srgbClr val="CCCCCC"/>
                </a:solidFill>
              </a:rPr>
              <a:t>map</a:t>
            </a:r>
          </a:p>
        </p:txBody>
      </p:sp>
      <p:sp>
        <p:nvSpPr>
          <p:cNvPr id="607" name="Shape 607"/>
          <p:cNvSpPr txBox="1"/>
          <p:nvPr>
            <p:ph idx="2" type="body"/>
          </p:nvPr>
        </p:nvSpPr>
        <p:spPr>
          <a:xfrm>
            <a:off y="2193100" x="4705000"/>
            <a:ext cy="1739999" cx="4109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sz="1400" lang="en">
                <a:solidFill>
                  <a:srgbClr val="F8F8F8"/>
                </a:solidFill>
              </a:rPr>
              <a:t>map(f, [x]) </a:t>
            </a:r>
            <a:r>
              <a:rPr sz="1400" lang="en">
                <a:solidFill>
                  <a:srgbClr val="AEAEAE"/>
                </a:solidFill>
              </a:rPr>
              <a:t>// [f(x)]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map(f, Maybe(x)) </a:t>
            </a:r>
            <a:r>
              <a:rPr sz="1400" lang="en">
                <a:solidFill>
                  <a:srgbClr val="AEAEAE"/>
                </a:solidFill>
              </a:rPr>
              <a:t>// Maybe(f(x))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map(f, Promise(x)) </a:t>
            </a:r>
            <a:r>
              <a:rPr sz="1400" lang="en">
                <a:solidFill>
                  <a:srgbClr val="AEAEAE"/>
                </a:solidFill>
              </a:rPr>
              <a:t>// Promise(f(x))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map(f, EventStream(x)) </a:t>
            </a:r>
            <a:r>
              <a:rPr sz="1400" lang="en">
                <a:solidFill>
                  <a:srgbClr val="AEAEAE"/>
                </a:solidFill>
              </a:rPr>
              <a:t>// EventStream(f(x))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4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4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400"/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1" name="Shape 6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2" name="Shape 61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Laws &amp; Properties are useful!</a:t>
            </a:r>
          </a:p>
        </p:txBody>
      </p:sp>
      <p:pic>
        <p:nvPicPr>
          <p:cNvPr id="613" name="Shape 6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626450" x="2671875"/>
            <a:ext cy="3324225" cx="617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7" name="Shape 6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8" name="Shape 61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Functor Laws</a:t>
            </a:r>
          </a:p>
        </p:txBody>
      </p:sp>
      <p:sp>
        <p:nvSpPr>
          <p:cNvPr id="619" name="Shape 619"/>
          <p:cNvSpPr txBox="1"/>
          <p:nvPr>
            <p:ph idx="1" type="body"/>
          </p:nvPr>
        </p:nvSpPr>
        <p:spPr>
          <a:xfrm>
            <a:off y="1632650" x="457200"/>
            <a:ext cy="28869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AEAEAE"/>
                </a:solidFill>
              </a:rPr>
              <a:t>// identity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map(id)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id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AEAEAE"/>
                </a:solidFill>
              </a:rPr>
              <a:t>// composition</a:t>
            </a: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compose(map(f), map(g)) </a:t>
            </a:r>
            <a:r>
              <a:rPr sz="1800" lang="en">
                <a:solidFill>
                  <a:srgbClr val="FBDE2D"/>
                </a:solidFill>
              </a:rPr>
              <a:t>==</a:t>
            </a:r>
            <a:r>
              <a:rPr sz="1800" lang="en">
                <a:solidFill>
                  <a:srgbClr val="F8F8F8"/>
                </a:solidFill>
              </a:rPr>
              <a:t> map(compose(f, g))</a:t>
            </a:r>
          </a:p>
        </p:txBody>
      </p:sp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3" name="Shape 6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4" name="Shape 624"/>
          <p:cNvSpPr txBox="1"/>
          <p:nvPr/>
        </p:nvSpPr>
        <p:spPr>
          <a:xfrm>
            <a:off y="792125" x="4061050"/>
            <a:ext cy="4142400" cx="5082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reverse :: String -&gt; String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toArray :: a -&gt; Array a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BDE2D"/>
                </a:solidFill>
              </a:rPr>
              <a:t>var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FF6400"/>
                </a:solidFill>
              </a:rPr>
              <a:t>toArray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FBDE2D"/>
                </a:solidFill>
              </a:rPr>
              <a:t>=</a:t>
            </a:r>
            <a:r>
              <a:rPr sz="1800" lang="en">
                <a:solidFill>
                  <a:srgbClr val="F8F8F8"/>
                </a:solidFill>
              </a:rPr>
              <a:t> </a:t>
            </a:r>
            <a:r>
              <a:rPr sz="1800" lang="en">
                <a:solidFill>
                  <a:srgbClr val="FBDE2D"/>
                </a:solidFill>
              </a:rPr>
              <a:t>function</a:t>
            </a:r>
            <a:r>
              <a:rPr sz="1800" lang="en">
                <a:solidFill>
                  <a:srgbClr val="F8F8F8"/>
                </a:solidFill>
              </a:rPr>
              <a:t> (x) { </a:t>
            </a:r>
            <a:r>
              <a:rPr sz="1800" lang="en">
                <a:solidFill>
                  <a:srgbClr val="FBDE2D"/>
                </a:solidFill>
              </a:rPr>
              <a:t>return</a:t>
            </a:r>
            <a:r>
              <a:rPr sz="1800" lang="en">
                <a:solidFill>
                  <a:srgbClr val="F8F8F8"/>
                </a:solidFill>
              </a:rPr>
              <a:t> [x] }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compose(toArray, reverse)(</a:t>
            </a:r>
            <a:r>
              <a:rPr sz="1800" lang="en">
                <a:solidFill>
                  <a:srgbClr val="61CE3C"/>
                </a:solidFill>
              </a:rPr>
              <a:t>"bingo"</a:t>
            </a:r>
            <a:r>
              <a:rPr sz="1800"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 i="1">
                <a:solidFill>
                  <a:srgbClr val="AEAEAE"/>
                </a:solidFill>
              </a:rPr>
              <a:t>//=&gt; [ognib]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 i="1">
              <a:solidFill>
                <a:srgbClr val="AEAEAE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compose(map(reverse), toArray)(</a:t>
            </a:r>
            <a:r>
              <a:rPr sz="1800" lang="en">
                <a:solidFill>
                  <a:srgbClr val="61CE3C"/>
                </a:solidFill>
              </a:rPr>
              <a:t>"bingo"</a:t>
            </a:r>
            <a:r>
              <a:rPr sz="1800"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 i="1">
                <a:solidFill>
                  <a:srgbClr val="AEAEAE"/>
                </a:solidFill>
              </a:rPr>
              <a:t>//=&gt; [ognib]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625" name="Shape 62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Functors</a:t>
            </a:r>
          </a:p>
        </p:txBody>
      </p:sp>
      <p:pic>
        <p:nvPicPr>
          <p:cNvPr id="626" name="Shape 6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14650" x="315375"/>
            <a:ext cy="3162200" cx="332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0" name="Shape 6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1" name="Shape 63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Functors</a:t>
            </a:r>
          </a:p>
        </p:txBody>
      </p:sp>
      <p:pic>
        <p:nvPicPr>
          <p:cNvPr id="632" name="Shape 63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14650" x="116525"/>
            <a:ext cy="3447499" cx="32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Shape 633"/>
          <p:cNvSpPr txBox="1"/>
          <p:nvPr/>
        </p:nvSpPr>
        <p:spPr>
          <a:xfrm>
            <a:off y="1399050" x="3516900"/>
            <a:ext cy="3278700" cx="6045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600" lang="en">
                <a:solidFill>
                  <a:srgbClr val="F8F8F8"/>
                </a:solidFill>
              </a:rPr>
              <a:t>compose(toArray, compose(toUpper, reverse))(</a:t>
            </a:r>
            <a:r>
              <a:rPr sz="1600" lang="en">
                <a:solidFill>
                  <a:srgbClr val="61CE3C"/>
                </a:solidFill>
              </a:rPr>
              <a:t>"bingo"</a:t>
            </a:r>
            <a:r>
              <a:rPr sz="1600"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600" lang="en" i="1">
                <a:solidFill>
                  <a:srgbClr val="AEAEAE"/>
                </a:solidFill>
              </a:rPr>
              <a:t>//=&gt; [ OGNIB]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600" i="1">
              <a:solidFill>
                <a:srgbClr val="AEAEAE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600" lang="en">
                <a:solidFill>
                  <a:srgbClr val="F8F8F8"/>
                </a:solidFill>
              </a:rPr>
              <a:t>compose(map(toUpper), map(reverse), toArray)(</a:t>
            </a:r>
            <a:r>
              <a:rPr sz="1600" lang="en">
                <a:solidFill>
                  <a:srgbClr val="61CE3C"/>
                </a:solidFill>
              </a:rPr>
              <a:t>"bingo"</a:t>
            </a:r>
            <a:r>
              <a:rPr sz="1600"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sz="1600" lang="en" i="1">
                <a:solidFill>
                  <a:srgbClr val="AEAEAE"/>
                </a:solidFill>
              </a:rPr>
              <a:t>//=&gt; [OGNIB]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600" i="1">
              <a:solidFill>
                <a:srgbClr val="AEAEAE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sz="1600" lang="en">
                <a:solidFill>
                  <a:srgbClr val="F8F8F8"/>
                </a:solidFill>
              </a:rPr>
              <a:t>compose(map(compose(toUpper, reverse)), toArray)(</a:t>
            </a:r>
            <a:r>
              <a:rPr sz="1600" lang="en">
                <a:solidFill>
                  <a:srgbClr val="61CE3C"/>
                </a:solidFill>
              </a:rPr>
              <a:t>"bingo"</a:t>
            </a:r>
            <a:r>
              <a:rPr sz="1600" lang="en">
                <a:solidFill>
                  <a:srgbClr val="F8F8F8"/>
                </a:solidFill>
              </a:rPr>
              <a:t>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sz="1600" lang="en" i="1">
                <a:solidFill>
                  <a:srgbClr val="AEAEAE"/>
                </a:solidFill>
              </a:rPr>
              <a:t>//=&gt; [OGNIB]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F8F8F8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separate </a:t>
            </a:r>
            <a:r>
              <a:rPr lang="en">
                <a:solidFill>
                  <a:srgbClr val="CCCCCC"/>
                </a:solidFill>
              </a:rPr>
              <a:t>inputs from environment</a:t>
            </a: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y="2193100" x="438725"/>
            <a:ext cy="2761200" cx="4109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89BDFF"/>
                </a:solidFill>
              </a:rPr>
              <a:t>daysThisMonth</a:t>
            </a:r>
            <a:r>
              <a:rPr sz="1400" lang="en">
                <a:solidFill>
                  <a:srgbClr val="F8F8F8"/>
                </a:solidFill>
              </a:rPr>
              <a:t>()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date 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new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u="sng" sz="1400" lang="en">
                <a:solidFill>
                  <a:srgbClr val="F8F8F8"/>
                </a:solidFill>
              </a:rPr>
              <a:t>Date</a:t>
            </a:r>
            <a:r>
              <a:rPr sz="1400" lang="en">
                <a:solidFill>
                  <a:srgbClr val="F8F8F8"/>
                </a:solidFill>
              </a:rPr>
              <a:t>()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, y    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date.</a:t>
            </a:r>
            <a:r>
              <a:rPr sz="1400" lang="en">
                <a:solidFill>
                  <a:srgbClr val="DAD085"/>
                </a:solidFill>
              </a:rPr>
              <a:t>getFullYear</a:t>
            </a:r>
            <a:r>
              <a:rPr sz="1400" lang="en">
                <a:solidFill>
                  <a:srgbClr val="F8F8F8"/>
                </a:solidFill>
              </a:rPr>
              <a:t>()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, m    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date.</a:t>
            </a:r>
            <a:r>
              <a:rPr sz="1400" lang="en">
                <a:solidFill>
                  <a:srgbClr val="DAD085"/>
                </a:solidFill>
              </a:rPr>
              <a:t>getMonth</a:t>
            </a:r>
            <a:r>
              <a:rPr sz="1400" lang="en">
                <a:solidFill>
                  <a:srgbClr val="F8F8F8"/>
                </a:solidFill>
              </a:rPr>
              <a:t>()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, start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new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u="sng" sz="1400" lang="en">
                <a:solidFill>
                  <a:srgbClr val="F8F8F8"/>
                </a:solidFill>
              </a:rPr>
              <a:t>Date</a:t>
            </a:r>
            <a:r>
              <a:rPr sz="1400" lang="en">
                <a:solidFill>
                  <a:srgbClr val="F8F8F8"/>
                </a:solidFill>
              </a:rPr>
              <a:t>(y, m, 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, end  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new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u="sng" sz="1400" lang="en">
                <a:solidFill>
                  <a:srgbClr val="F8F8F8"/>
                </a:solidFill>
              </a:rPr>
              <a:t>Date</a:t>
            </a:r>
            <a:r>
              <a:rPr sz="1400" lang="en">
                <a:solidFill>
                  <a:srgbClr val="F8F8F8"/>
                </a:solidFill>
              </a:rPr>
              <a:t>(y, m </a:t>
            </a:r>
            <a:r>
              <a:rPr sz="1400" lang="en">
                <a:solidFill>
                  <a:srgbClr val="E28964"/>
                </a:solidFill>
              </a:rPr>
              <a:t>+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, 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(end </a:t>
            </a:r>
            <a:r>
              <a:rPr sz="1400" lang="en">
                <a:solidFill>
                  <a:srgbClr val="E28964"/>
                </a:solidFill>
              </a:rPr>
              <a:t>-</a:t>
            </a:r>
            <a:r>
              <a:rPr sz="1400" lang="en">
                <a:solidFill>
                  <a:srgbClr val="F8F8F8"/>
                </a:solidFill>
              </a:rPr>
              <a:t> start) / (</a:t>
            </a:r>
            <a:r>
              <a:rPr sz="1400" lang="en">
                <a:solidFill>
                  <a:srgbClr val="3387CC"/>
                </a:solidFill>
              </a:rPr>
              <a:t>1000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*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60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*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60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*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24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BDE2D"/>
              </a:solidFill>
            </a:endParaRPr>
          </a:p>
        </p:txBody>
      </p:sp>
      <p:sp>
        <p:nvSpPr>
          <p:cNvPr id="86" name="Shape 86"/>
          <p:cNvSpPr txBox="1"/>
          <p:nvPr>
            <p:ph idx="2" type="body"/>
          </p:nvPr>
        </p:nvSpPr>
        <p:spPr>
          <a:xfrm>
            <a:off y="2193100" x="4705000"/>
            <a:ext cy="2761200" cx="4109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sz="1400" lang="en">
                <a:solidFill>
                  <a:srgbClr val="99CF50"/>
                </a:solidFill>
              </a:rPr>
              <a:t>function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89BDFF"/>
                </a:solidFill>
              </a:rPr>
              <a:t>daysInMonth</a:t>
            </a:r>
            <a:r>
              <a:rPr sz="1400" lang="en">
                <a:solidFill>
                  <a:srgbClr val="F8F8F8"/>
                </a:solidFill>
              </a:rPr>
              <a:t>(y, m) {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</a:t>
            </a:r>
            <a:r>
              <a:rPr sz="1400" lang="en">
                <a:solidFill>
                  <a:srgbClr val="99CF50"/>
                </a:solidFill>
              </a:rPr>
              <a:t>var</a:t>
            </a:r>
            <a:r>
              <a:rPr sz="1400" lang="en">
                <a:solidFill>
                  <a:srgbClr val="F8F8F8"/>
                </a:solidFill>
              </a:rPr>
              <a:t> start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new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u="sng" sz="1400" lang="en">
                <a:solidFill>
                  <a:srgbClr val="F8F8F8"/>
                </a:solidFill>
              </a:rPr>
              <a:t>Date</a:t>
            </a:r>
            <a:r>
              <a:rPr sz="1400" lang="en">
                <a:solidFill>
                  <a:srgbClr val="F8F8F8"/>
                </a:solidFill>
              </a:rPr>
              <a:t>(y, m </a:t>
            </a:r>
            <a:r>
              <a:rPr sz="1400" lang="en">
                <a:solidFill>
                  <a:srgbClr val="E28964"/>
                </a:solidFill>
              </a:rPr>
              <a:t>- 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, 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)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  , end   </a:t>
            </a:r>
            <a:r>
              <a:rPr sz="1400" lang="en">
                <a:solidFill>
                  <a:srgbClr val="E28964"/>
                </a:solidFill>
              </a:rPr>
              <a:t>=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new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u="sng" sz="1400" lang="en">
                <a:solidFill>
                  <a:srgbClr val="F8F8F8"/>
                </a:solidFill>
              </a:rPr>
              <a:t>Date</a:t>
            </a:r>
            <a:r>
              <a:rPr sz="1400" lang="en">
                <a:solidFill>
                  <a:srgbClr val="F8F8F8"/>
                </a:solidFill>
              </a:rPr>
              <a:t>(y, m, </a:t>
            </a:r>
            <a:r>
              <a:rPr sz="1400" lang="en">
                <a:solidFill>
                  <a:srgbClr val="3387CC"/>
                </a:solidFill>
              </a:rPr>
              <a:t>1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  </a:t>
            </a:r>
            <a:r>
              <a:rPr sz="1400" lang="en">
                <a:solidFill>
                  <a:srgbClr val="E28964"/>
                </a:solidFill>
              </a:rPr>
              <a:t>return</a:t>
            </a:r>
            <a:r>
              <a:rPr sz="1400" lang="en">
                <a:solidFill>
                  <a:srgbClr val="F8F8F8"/>
                </a:solidFill>
              </a:rPr>
              <a:t> (end </a:t>
            </a:r>
            <a:r>
              <a:rPr sz="1400" lang="en">
                <a:solidFill>
                  <a:srgbClr val="E28964"/>
                </a:solidFill>
              </a:rPr>
              <a:t>-</a:t>
            </a:r>
            <a:r>
              <a:rPr sz="1400" lang="en">
                <a:solidFill>
                  <a:srgbClr val="F8F8F8"/>
                </a:solidFill>
              </a:rPr>
              <a:t> start) / (</a:t>
            </a:r>
            <a:r>
              <a:rPr sz="1400" lang="en">
                <a:solidFill>
                  <a:srgbClr val="3387CC"/>
                </a:solidFill>
              </a:rPr>
              <a:t>1000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*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60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*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60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E28964"/>
                </a:solidFill>
              </a:rPr>
              <a:t>*</a:t>
            </a:r>
            <a:r>
              <a:rPr sz="1400" lang="en">
                <a:solidFill>
                  <a:srgbClr val="F8F8F8"/>
                </a:solidFill>
              </a:rPr>
              <a:t> </a:t>
            </a:r>
            <a:r>
              <a:rPr sz="1400" lang="en">
                <a:solidFill>
                  <a:srgbClr val="3387CC"/>
                </a:solidFill>
              </a:rPr>
              <a:t>24</a:t>
            </a:r>
            <a:r>
              <a:rPr sz="1400" lang="en">
                <a:solidFill>
                  <a:srgbClr val="F8F8F8"/>
                </a:solidFill>
              </a:rPr>
              <a:t>);</a:t>
            </a:r>
            <a:br>
              <a:rPr sz="1400" lang="en">
                <a:solidFill>
                  <a:srgbClr val="F8F8F8"/>
                </a:solidFill>
              </a:rPr>
            </a:br>
            <a:r>
              <a:rPr sz="1400" lang="en">
                <a:solidFill>
                  <a:srgbClr val="F8F8F8"/>
                </a:solidFill>
              </a:rPr>
              <a:t>}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FBDE2D"/>
              </a:solidFill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y="1426700" x="4705000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>
                <a:solidFill>
                  <a:srgbClr val="6AA84F"/>
                </a:solidFill>
              </a:rPr>
              <a:t>Always works the same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y="1426700" x="438725"/>
            <a:ext cy="618600" cx="3657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>
                <a:solidFill>
                  <a:srgbClr val="CC0000"/>
                </a:solidFill>
              </a:rPr>
              <a:t>Secret input: time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044775" x="5681812"/>
            <a:ext cy="926250" cx="14497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y="4259875" x="6910287"/>
            <a:ext cy="405599" cx="2151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sz="1800" lang="en">
                <a:solidFill>
                  <a:srgbClr val="4A86E8"/>
                </a:solidFill>
              </a:rPr>
              <a:t>jsbin.com/yoyip</a:t>
            </a:r>
          </a:p>
        </p:txBody>
      </p:sp>
    </p:spTree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7" name="Shape 6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8" name="Shape 638"/>
          <p:cNvSpPr txBox="1"/>
          <p:nvPr/>
        </p:nvSpPr>
        <p:spPr>
          <a:xfrm>
            <a:off y="1663475" x="457200"/>
            <a:ext cy="2265300" cx="8441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nt :: F a -&gt; T a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“Takes one functor to another without knowing anything about the values”</a:t>
            </a:r>
          </a:p>
        </p:txBody>
      </p:sp>
      <p:sp>
        <p:nvSpPr>
          <p:cNvPr id="639" name="Shape 63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Natural Transformations</a:t>
            </a:r>
          </a:p>
        </p:txBody>
      </p:sp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3" name="Shape 6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4" name="Shape 64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Natural Transformations</a:t>
            </a:r>
          </a:p>
        </p:txBody>
      </p:sp>
      <p:sp>
        <p:nvSpPr>
          <p:cNvPr id="645" name="Shape 645"/>
          <p:cNvSpPr txBox="1"/>
          <p:nvPr/>
        </p:nvSpPr>
        <p:spPr>
          <a:xfrm>
            <a:off y="1698175" x="1724725"/>
            <a:ext cy="3336900" cx="51434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maybeToArray :: Maybe a -&gt; Array a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maybeToArray(Maybe(</a:t>
            </a:r>
            <a:r>
              <a:rPr sz="1800" lang="en">
                <a:solidFill>
                  <a:srgbClr val="3387CC"/>
                </a:solidFill>
              </a:rPr>
              <a:t>2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[2]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maybeToArray(Maybe(</a:t>
            </a:r>
            <a:r>
              <a:rPr sz="1800" lang="en">
                <a:solidFill>
                  <a:srgbClr val="3387CC"/>
                </a:solidFill>
              </a:rPr>
              <a:t>null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//=&gt; []</a:t>
            </a:r>
          </a:p>
        </p:txBody>
      </p:sp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9" name="Shape 6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0" name="Shape 650"/>
          <p:cNvSpPr txBox="1"/>
          <p:nvPr/>
        </p:nvSpPr>
        <p:spPr>
          <a:xfrm>
            <a:off y="1340975" x="3797750"/>
            <a:ext cy="3343200" cx="5263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compose(nt, map(f)) == compose(map(f), nt)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compose(maybeToArray, 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)))(Maybe(</a:t>
            </a:r>
            <a:r>
              <a:rPr sz="1800" lang="en">
                <a:solidFill>
                  <a:srgbClr val="3387CC"/>
                </a:solidFill>
              </a:rPr>
              <a:t>5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 [6]</a:t>
            </a:r>
            <a:br>
              <a:rPr sz="1800" lang="en">
                <a:solidFill>
                  <a:srgbClr val="F8F8F8"/>
                </a:solidFill>
              </a:rPr>
            </a:br>
            <a:br>
              <a:rPr sz="1800" lang="en">
                <a:solidFill>
                  <a:srgbClr val="F8F8F8"/>
                </a:solidFill>
              </a:rPr>
            </a:br>
            <a:r>
              <a:rPr sz="1800" lang="en">
                <a:solidFill>
                  <a:srgbClr val="F8F8F8"/>
                </a:solidFill>
              </a:rPr>
              <a:t>compose(map(</a:t>
            </a:r>
            <a:r>
              <a:rPr sz="1800" lang="en">
                <a:solidFill>
                  <a:srgbClr val="DAD085"/>
                </a:solidFill>
              </a:rPr>
              <a:t>add</a:t>
            </a:r>
            <a:r>
              <a:rPr sz="1800" lang="en">
                <a:solidFill>
                  <a:srgbClr val="F8F8F8"/>
                </a:solidFill>
              </a:rPr>
              <a:t>(</a:t>
            </a:r>
            <a:r>
              <a:rPr sz="1800" lang="en">
                <a:solidFill>
                  <a:srgbClr val="3387CC"/>
                </a:solidFill>
              </a:rPr>
              <a:t>1</a:t>
            </a:r>
            <a:r>
              <a:rPr sz="1800" lang="en">
                <a:solidFill>
                  <a:srgbClr val="F8F8F8"/>
                </a:solidFill>
              </a:rPr>
              <a:t>)), maybeToArray)(Maybe(</a:t>
            </a:r>
            <a:r>
              <a:rPr sz="1800" lang="en">
                <a:solidFill>
                  <a:srgbClr val="3387CC"/>
                </a:solidFill>
              </a:rPr>
              <a:t>5</a:t>
            </a:r>
            <a:r>
              <a:rPr sz="1800" lang="en">
                <a:solidFill>
                  <a:srgbClr val="F8F8F8"/>
                </a:solidFill>
              </a:rPr>
              <a:t>))</a:t>
            </a:r>
            <a:r>
              <a:rPr sz="1800" lang="en" i="1">
                <a:solidFill>
                  <a:srgbClr val="AEAEAE"/>
                </a:solidFill>
              </a:rPr>
              <a:t>// [6]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651" name="Shape 65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Natural Transformations</a:t>
            </a:r>
          </a:p>
        </p:txBody>
      </p:sp>
      <p:pic>
        <p:nvPicPr>
          <p:cNvPr id="652" name="Shape 6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64100" x="188450"/>
            <a:ext cy="3278700" cx="3354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6" name="Shape 6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7" name="Shape 657"/>
          <p:cNvSpPr txBox="1"/>
          <p:nvPr>
            <p:ph type="title"/>
          </p:nvPr>
        </p:nvSpPr>
        <p:spPr>
          <a:xfrm>
            <a:off y="1742753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/>
              <a:t>Card Game</a:t>
            </a:r>
          </a:p>
        </p:txBody>
      </p:sp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1" name="Shape 6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2" name="Shape 66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Card Game #1</a:t>
            </a:r>
          </a:p>
        </p:txBody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y="1484575" x="328500"/>
            <a:ext cy="512099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"Make an api call with an id and possibly retrieve a post"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7" name="Shape 6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8" name="Shape 66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Card Game #1</a:t>
            </a:r>
          </a:p>
        </p:txBody>
      </p:sp>
      <p:pic>
        <p:nvPicPr>
          <p:cNvPr id="669" name="Shape 66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180850" x="2717563"/>
            <a:ext cy="2579451" cx="177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Shape 6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180859" x="775225"/>
            <a:ext cy="2579428" cx="177336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Shape 671"/>
          <p:cNvSpPr txBox="1"/>
          <p:nvPr>
            <p:ph idx="1" type="body"/>
          </p:nvPr>
        </p:nvSpPr>
        <p:spPr>
          <a:xfrm>
            <a:off y="1332175" x="328500"/>
            <a:ext cy="512099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"Make an api call with an id and possibly retrieve a post"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672" name="Shape 672"/>
          <p:cNvSpPr txBox="1"/>
          <p:nvPr/>
        </p:nvSpPr>
        <p:spPr>
          <a:xfrm>
            <a:off y="1961200" x="5467575"/>
            <a:ext cy="3000000" cx="3000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Future(Maybe(Post))</a:t>
            </a:r>
          </a:p>
        </p:txBody>
      </p:sp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6" name="Shape 6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7" name="Shape 677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Card Game #2</a:t>
            </a:r>
          </a:p>
        </p:txBody>
      </p:sp>
      <p:sp>
        <p:nvSpPr>
          <p:cNvPr id="678" name="Shape 678"/>
          <p:cNvSpPr txBox="1"/>
          <p:nvPr>
            <p:ph idx="1" type="body"/>
          </p:nvPr>
        </p:nvSpPr>
        <p:spPr>
          <a:xfrm>
            <a:off y="1368175" x="328500"/>
            <a:ext cy="4809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"Click a navigation link and insert the corresponding html on the page"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2" name="Shape 6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3" name="Shape 68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Card Game #2</a:t>
            </a:r>
          </a:p>
        </p:txBody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y="1368175" x="328500"/>
            <a:ext cy="4809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"Click a navigation link and insert the corresponding html on the page"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685" name="Shape 685"/>
          <p:cNvSpPr txBox="1"/>
          <p:nvPr/>
        </p:nvSpPr>
        <p:spPr>
          <a:xfrm>
            <a:off y="1961200" x="5467575"/>
            <a:ext cy="3000000" cx="3000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EventStream(IO(Dom))</a:t>
            </a:r>
          </a:p>
        </p:txBody>
      </p:sp>
      <p:pic>
        <p:nvPicPr>
          <p:cNvPr id="686" name="Shape 68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237698" x="2863383"/>
            <a:ext cy="2577851" cx="177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Shape 68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230075" x="851325"/>
            <a:ext cy="2577828" cx="1772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1" name="Shape 6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2" name="Shape 69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Card Game #3</a:t>
            </a:r>
          </a:p>
        </p:txBody>
      </p:sp>
      <p:sp>
        <p:nvSpPr>
          <p:cNvPr id="693" name="Shape 693"/>
          <p:cNvSpPr txBox="1"/>
          <p:nvPr>
            <p:ph idx="1" type="body"/>
          </p:nvPr>
        </p:nvSpPr>
        <p:spPr>
          <a:xfrm>
            <a:off y="1368175" x="328500"/>
            <a:ext cy="4809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"Submit a signup form &amp; return errors or make an API call that will create a user”</a:t>
            </a:r>
          </a:p>
        </p:txBody>
      </p: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7" name="Shape 6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8" name="Shape 69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Card Game #3</a:t>
            </a:r>
          </a:p>
        </p:txBody>
      </p:sp>
      <p:sp>
        <p:nvSpPr>
          <p:cNvPr id="699" name="Shape 699"/>
          <p:cNvSpPr txBox="1"/>
          <p:nvPr>
            <p:ph idx="1" type="body"/>
          </p:nvPr>
        </p:nvSpPr>
        <p:spPr>
          <a:xfrm>
            <a:off y="1368175" x="328500"/>
            <a:ext cy="480900" cx="8815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F8F8F8"/>
                </a:solidFill>
              </a:rPr>
              <a:t>"Submit a signup form &amp; return errors or make an API call that will create a user”</a:t>
            </a:r>
          </a:p>
          <a:p>
            <a:pPr rtl="0" lv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8F8F8"/>
              </a:solidFill>
            </a:endParaRPr>
          </a:p>
        </p:txBody>
      </p:sp>
      <p:sp>
        <p:nvSpPr>
          <p:cNvPr id="700" name="Shape 700"/>
          <p:cNvSpPr txBox="1"/>
          <p:nvPr/>
        </p:nvSpPr>
        <p:spPr>
          <a:xfrm>
            <a:off y="1968012" x="5543775"/>
            <a:ext cy="3000000" cx="3690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150000"/>
              </a:lnSpc>
              <a:spcBef>
                <a:spcPts val="0"/>
              </a:spcBef>
              <a:buNone/>
            </a:pPr>
            <a:r>
              <a:rPr sz="1800" lang="en">
                <a:solidFill>
                  <a:srgbClr val="F8F8F8"/>
                </a:solidFill>
              </a:rPr>
              <a:t>EventStream(Either(Future(User)))</a:t>
            </a:r>
          </a:p>
        </p:txBody>
      </p:sp>
      <p:pic>
        <p:nvPicPr>
          <p:cNvPr id="701" name="Shape 70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273350" x="207575"/>
            <a:ext cy="2475876" cx="17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Shape 70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265999" x="2003686"/>
            <a:ext cy="2475883" cx="17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Shape 70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2273342" x="3799798"/>
            <a:ext cy="2475883" cx="17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dark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